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8" r:id="rId5"/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00CF77-26C5-4D9D-9B89-BB5346CE8265}" v="303" dt="2023-04-24T14:54:10.2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6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D0EE19-3BBF-D068-D7A4-75D1CC902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BC72767-6888-E992-7604-7B1B7DCC57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A700548-E3E2-8608-1F7D-75A17B0F5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81262-9A1B-4DF0-B0E9-360FA05742D9}" type="datetimeFigureOut">
              <a:rPr lang="fr-FR" smtClean="0"/>
              <a:t>11/07/2023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60CA803-6BDA-3968-78FC-8F3B074F8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68B0A8-6659-36A1-6CF4-9B3EFF9AC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385C5-0339-4512-8756-22B0A8812E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904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91587E-9842-2775-641F-184AC9B04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E09126-1A33-C579-8DE0-8CF5CA7A93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0F3726-4E16-BD2F-D756-B00CD7493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81262-9A1B-4DF0-B0E9-360FA05742D9}" type="datetimeFigureOut">
              <a:rPr lang="fr-FR" smtClean="0"/>
              <a:t>11/07/2023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775351C-7C0C-FB11-84FC-CF67840D2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B5FBF58-D7D0-369A-89F4-D218F83D0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385C5-0339-4512-8756-22B0A8812E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58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CC5712-CF48-AAA8-3F3A-D2E3C80A5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D3CEAB-C5D7-03D4-FB52-9992DF979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5E10BF7-C0BE-018D-6852-10CB26A7C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81262-9A1B-4DF0-B0E9-360FA05742D9}" type="datetimeFigureOut">
              <a:rPr lang="fr-FR" smtClean="0"/>
              <a:t>11/07/2023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548DC7-6077-43A5-A73B-F3A3334F5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07F5CD-2877-6584-52AD-E500FAB9E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385C5-0339-4512-8756-22B0A8812E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446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902F9C-8318-0B86-F12D-B9FD30A86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339331-14C7-F372-2541-D3FC42989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3FFFD5E-2035-80A4-A554-EE2EC5ECEB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3602946-7A98-3C1C-B44A-AD473AE8D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81262-9A1B-4DF0-B0E9-360FA05742D9}" type="datetimeFigureOut">
              <a:rPr lang="fr-FR" smtClean="0"/>
              <a:t>11/07/2023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8382038-6EF4-8DE4-09B9-CCCAF0901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9AFA186-1AF8-8770-5656-812434F34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385C5-0339-4512-8756-22B0A8812E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7530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23477E-6373-1B68-375B-FCD26AEAB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F05723-773B-F4FF-2A7A-6B2F352C1E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5752E5D-52FF-D6C7-F10C-962BA58644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5D83A89-AEBC-E028-A910-4CDA555DF0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7C429AD-7847-7F7B-B60C-C69D1F7D2F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A08FC59-7777-17ED-86FB-80B464BBA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81262-9A1B-4DF0-B0E9-360FA05742D9}" type="datetimeFigureOut">
              <a:rPr lang="fr-FR" smtClean="0"/>
              <a:t>11/07/2023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F0CD2CC-BA59-DF6D-81E8-5B9C1A7D3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71C0141-9992-583D-15C0-86BDDAD41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385C5-0339-4512-8756-22B0A8812E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0149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2B59D3-EC7E-C428-40B8-5D42C257A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6008A91-BC93-64C6-0629-EC974DFC8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81262-9A1B-4DF0-B0E9-360FA05742D9}" type="datetimeFigureOut">
              <a:rPr lang="fr-FR" smtClean="0"/>
              <a:t>11/07/2023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C31FA49-6EF9-B297-DDC3-947CFBFE9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774BAAD-C746-7D01-57F2-00209951D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385C5-0339-4512-8756-22B0A8812E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2607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3B97D02-CEF6-9C8B-32C9-059FBE320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81262-9A1B-4DF0-B0E9-360FA05742D9}" type="datetimeFigureOut">
              <a:rPr lang="fr-FR" smtClean="0"/>
              <a:t>11/07/2023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BB2623F-86C8-6860-12AA-7F0840A17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582CB6-5AFD-0EBF-0167-2798CE765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385C5-0339-4512-8756-22B0A8812E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7042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B90375-68CF-7FCE-27FD-EC12EE951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38E37D3-F9C4-E9EC-9EEF-A62AB4E84F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AC10C18-4AB8-803F-2D00-6FD91D349D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9003451-0DBC-FCB8-A2EC-931731753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81262-9A1B-4DF0-B0E9-360FA05742D9}" type="datetimeFigureOut">
              <a:rPr lang="fr-FR" smtClean="0"/>
              <a:t>11/07/2023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6F49A62-6DC7-6B5A-8AE6-2A05B3885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BB62F02-FBD3-C508-86DC-8E04A7108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385C5-0339-4512-8756-22B0A8812E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3321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5ADD63-2419-9962-5D15-DEF068660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275262A-66C1-4913-EDD1-890E1F4A34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5F083B7-10F6-ADB2-AC71-0CA80EDCC8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166E3A1-E661-5424-DEF9-848023AB0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81262-9A1B-4DF0-B0E9-360FA05742D9}" type="datetimeFigureOut">
              <a:rPr lang="fr-FR" smtClean="0"/>
              <a:t>11/07/2023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3DB3024-5CFE-5856-7F65-FCB454175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165331F-4FF5-F48D-6858-5896AC8F7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385C5-0339-4512-8756-22B0A8812E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0375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F5F36C-B0EF-2958-47CC-2DBCCC257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F9A5655-832A-894D-621D-30DE4285E4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BA9C5C8-FD92-6D44-DCA6-56D1ABD12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81262-9A1B-4DF0-B0E9-360FA05742D9}" type="datetimeFigureOut">
              <a:rPr lang="fr-FR" smtClean="0"/>
              <a:t>11/07/2023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78520D-6AE0-B551-FE71-C35B26EDD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697F5C-7A36-F223-4E68-5EE08214A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385C5-0339-4512-8756-22B0A8812E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1407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EE337FB-FDA6-0EF2-A6EA-D2A9AC40E1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116ADDA-1FA0-0688-31BA-FC56D03C24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789664A-3DFE-C15F-9AF4-CC56E5ECB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81262-9A1B-4DF0-B0E9-360FA05742D9}" type="datetimeFigureOut">
              <a:rPr lang="fr-FR" smtClean="0"/>
              <a:t>11/07/2023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CE6E4F-5154-A8A5-33B9-24CD5058A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FFD268-23A7-AA9F-C71D-25F212EFF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385C5-0339-4512-8756-22B0A8812E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3845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4FD6C03-5877-9990-8C74-FD2C9191A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A2DB813-512D-EFDE-CA3E-C70225E237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E28715-1FA6-EB83-175A-FA96D9A414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81262-9A1B-4DF0-B0E9-360FA05742D9}" type="datetimeFigureOut">
              <a:rPr lang="fr-FR" smtClean="0"/>
              <a:t>11/07/2023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A35C26-1926-F615-BD45-65F9076BDF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DD9DB5-3187-9DD0-4E22-EB16872E72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0385C5-0339-4512-8756-22B0A8812E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735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21D222-4844-6A8B-1CE3-FC4622AC5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946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FR" sz="5400" dirty="0"/>
              <a:t>GUIDE DE L’UTILISATEUR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9F96C7-45D7-E692-2E32-0A52C24A4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3241"/>
            <a:ext cx="10515600" cy="773884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fr-FR" sz="6000" dirty="0"/>
              <a:t>LE PORTAIL FAMILLE EVOLUE !</a:t>
            </a:r>
          </a:p>
        </p:txBody>
      </p:sp>
      <p:pic>
        <p:nvPicPr>
          <p:cNvPr id="5" name="Image 4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04CD2BA4-488F-A004-131F-C8988BEB50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442" y="399145"/>
            <a:ext cx="3289116" cy="116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453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AE0C7197-1BEA-9621-571B-D9353B7469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735637"/>
            <a:ext cx="9144000" cy="824188"/>
          </a:xfrm>
        </p:spPr>
        <p:txBody>
          <a:bodyPr>
            <a:normAutofit/>
          </a:bodyPr>
          <a:lstStyle/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8C89714-93D9-BA97-AF84-1C17CEA9F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337481"/>
            <a:ext cx="10628243" cy="4638261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242D7207-F221-F3BB-A510-10FFB42D851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586792"/>
            <a:ext cx="91440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/>
              <a:t>Lien URL : </a:t>
            </a:r>
            <a:r>
              <a:rPr lang="fr-FR" sz="3600" b="1" dirty="0" err="1"/>
              <a:t>saintcyrsurmer.portail-familles.app</a:t>
            </a:r>
            <a:endParaRPr lang="fr-FR" sz="3600" b="1" dirty="0"/>
          </a:p>
        </p:txBody>
      </p:sp>
    </p:spTree>
    <p:extLst>
      <p:ext uri="{BB962C8B-B14F-4D97-AF65-F5344CB8AC3E}">
        <p14:creationId xmlns:p14="http://schemas.microsoft.com/office/powerpoint/2010/main" val="3795400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543F30F-B245-F198-05D8-EC230F0614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2150" y="0"/>
            <a:ext cx="9606687" cy="6047117"/>
          </a:xfrm>
          <a:prstGeom prst="rect">
            <a:avLst/>
          </a:prstGeom>
        </p:spPr>
      </p:pic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3FD6DB76-A7EC-EF00-45CB-6AF9129DAF27}"/>
              </a:ext>
            </a:extLst>
          </p:cNvPr>
          <p:cNvCxnSpPr>
            <a:cxnSpLocks/>
          </p:cNvCxnSpPr>
          <p:nvPr/>
        </p:nvCxnSpPr>
        <p:spPr>
          <a:xfrm flipH="1" flipV="1">
            <a:off x="7776798" y="3484746"/>
            <a:ext cx="2053087" cy="282419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F1A3B49D-B364-5822-6615-D9E314B6199F}"/>
              </a:ext>
            </a:extLst>
          </p:cNvPr>
          <p:cNvSpPr txBox="1"/>
          <p:nvPr/>
        </p:nvSpPr>
        <p:spPr>
          <a:xfrm>
            <a:off x="9696091" y="6293771"/>
            <a:ext cx="2415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Se connecter à son compte famille</a:t>
            </a: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408AA0B3-6D73-79A1-617B-E8ADCE9A56C3}"/>
              </a:ext>
            </a:extLst>
          </p:cNvPr>
          <p:cNvCxnSpPr>
            <a:cxnSpLocks/>
          </p:cNvCxnSpPr>
          <p:nvPr/>
        </p:nvCxnSpPr>
        <p:spPr>
          <a:xfrm flipV="1">
            <a:off x="6927011" y="5723150"/>
            <a:ext cx="819510" cy="9105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006E4375-AECF-B165-68C2-379F62B53530}"/>
              </a:ext>
            </a:extLst>
          </p:cNvPr>
          <p:cNvSpPr txBox="1"/>
          <p:nvPr/>
        </p:nvSpPr>
        <p:spPr>
          <a:xfrm>
            <a:off x="6650966" y="6570770"/>
            <a:ext cx="17770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Les actualités </a:t>
            </a:r>
          </a:p>
        </p:txBody>
      </p:sp>
      <p:sp>
        <p:nvSpPr>
          <p:cNvPr id="28" name="Accolade ouvrante 27">
            <a:extLst>
              <a:ext uri="{FF2B5EF4-FFF2-40B4-BE49-F238E27FC236}">
                <a16:creationId xmlns:a16="http://schemas.microsoft.com/office/drawing/2014/main" id="{3720DF0B-05DF-3E32-4203-B91BCAA7727C}"/>
              </a:ext>
            </a:extLst>
          </p:cNvPr>
          <p:cNvSpPr/>
          <p:nvPr/>
        </p:nvSpPr>
        <p:spPr>
          <a:xfrm>
            <a:off x="1391463" y="2075129"/>
            <a:ext cx="290687" cy="3925019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DBC9DB8-1B0C-DE37-1AAD-9EEF2B506AC7}"/>
              </a:ext>
            </a:extLst>
          </p:cNvPr>
          <p:cNvSpPr txBox="1"/>
          <p:nvPr/>
        </p:nvSpPr>
        <p:spPr>
          <a:xfrm>
            <a:off x="0" y="3899140"/>
            <a:ext cx="1651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Informations </a:t>
            </a:r>
          </a:p>
          <a:p>
            <a:r>
              <a:rPr lang="fr-FR" sz="1200" b="1" dirty="0"/>
              <a:t>pratiques par service</a:t>
            </a:r>
          </a:p>
        </p:txBody>
      </p: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F73DEDFF-4374-DF58-CBC3-F1390E11BA6B}"/>
              </a:ext>
            </a:extLst>
          </p:cNvPr>
          <p:cNvCxnSpPr>
            <a:cxnSpLocks/>
          </p:cNvCxnSpPr>
          <p:nvPr/>
        </p:nvCxnSpPr>
        <p:spPr>
          <a:xfrm flipH="1">
            <a:off x="3114136" y="5723150"/>
            <a:ext cx="905772" cy="84762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E77A1572-7AE1-4C46-7D7C-775B09724655}"/>
              </a:ext>
            </a:extLst>
          </p:cNvPr>
          <p:cNvSpPr txBox="1"/>
          <p:nvPr/>
        </p:nvSpPr>
        <p:spPr>
          <a:xfrm>
            <a:off x="2061713" y="6487064"/>
            <a:ext cx="2402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Contacter</a:t>
            </a:r>
            <a:r>
              <a:rPr lang="fr-FR" b="1" dirty="0"/>
              <a:t> </a:t>
            </a:r>
            <a:r>
              <a:rPr lang="fr-FR" sz="1200" b="1" dirty="0"/>
              <a:t>les</a:t>
            </a:r>
            <a:r>
              <a:rPr lang="fr-FR" b="1" dirty="0"/>
              <a:t> </a:t>
            </a:r>
            <a:r>
              <a:rPr lang="fr-FR" sz="1200" b="1" dirty="0"/>
              <a:t>services</a:t>
            </a:r>
          </a:p>
        </p:txBody>
      </p:sp>
    </p:spTree>
    <p:extLst>
      <p:ext uri="{BB962C8B-B14F-4D97-AF65-F5344CB8AC3E}">
        <p14:creationId xmlns:p14="http://schemas.microsoft.com/office/powerpoint/2010/main" val="30613475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C1E2A5C-7AC8-D5CF-AD34-389D96F405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5393" y="2054040"/>
            <a:ext cx="4572000" cy="298132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96DB05-B417-38AA-C67F-12F1DE6CB2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742" y="910981"/>
            <a:ext cx="8922328" cy="775853"/>
          </a:xfrm>
          <a:prstGeom prst="rect">
            <a:avLst/>
          </a:prstGeom>
        </p:spPr>
      </p:pic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91519971-8A6D-3ED8-4917-76B3A2A3BCA6}"/>
              </a:ext>
            </a:extLst>
          </p:cNvPr>
          <p:cNvCxnSpPr>
            <a:cxnSpLocks/>
          </p:cNvCxnSpPr>
          <p:nvPr/>
        </p:nvCxnSpPr>
        <p:spPr>
          <a:xfrm flipH="1">
            <a:off x="4774716" y="691008"/>
            <a:ext cx="5363197" cy="35650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7DD2746A-1761-D8AF-F6BA-075F83B35C12}"/>
              </a:ext>
            </a:extLst>
          </p:cNvPr>
          <p:cNvSpPr txBox="1"/>
          <p:nvPr/>
        </p:nvSpPr>
        <p:spPr>
          <a:xfrm>
            <a:off x="9264073" y="181155"/>
            <a:ext cx="2769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Complétez directement l’adresse URL</a:t>
            </a:r>
          </a:p>
          <a:p>
            <a:r>
              <a:rPr lang="fr-FR" sz="1200" b="1" dirty="0" err="1"/>
              <a:t>saintcyrsurmer.portail-familles.app</a:t>
            </a:r>
            <a:endParaRPr lang="fr-FR" sz="1200" b="1" dirty="0"/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BABFF362-090E-16EF-D1D2-ECCAC17314FB}"/>
              </a:ext>
            </a:extLst>
          </p:cNvPr>
          <p:cNvCxnSpPr>
            <a:cxnSpLocks/>
            <a:stCxn id="18" idx="1"/>
          </p:cNvCxnSpPr>
          <p:nvPr/>
        </p:nvCxnSpPr>
        <p:spPr>
          <a:xfrm flipH="1">
            <a:off x="3305292" y="2650833"/>
            <a:ext cx="3637472" cy="3584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82410377-5F07-1145-8110-ABF11C024518}"/>
              </a:ext>
            </a:extLst>
          </p:cNvPr>
          <p:cNvSpPr txBox="1"/>
          <p:nvPr/>
        </p:nvSpPr>
        <p:spPr>
          <a:xfrm>
            <a:off x="6942764" y="2512333"/>
            <a:ext cx="13442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Votre adresse mail</a:t>
            </a: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8A8BA5A1-23C0-9C33-C32A-089BACD18630}"/>
              </a:ext>
            </a:extLst>
          </p:cNvPr>
          <p:cNvCxnSpPr>
            <a:cxnSpLocks/>
          </p:cNvCxnSpPr>
          <p:nvPr/>
        </p:nvCxnSpPr>
        <p:spPr>
          <a:xfrm flipH="1">
            <a:off x="4041776" y="3263443"/>
            <a:ext cx="3766868" cy="35927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C72C2737-E579-DB7C-48D6-8671E562B547}"/>
              </a:ext>
            </a:extLst>
          </p:cNvPr>
          <p:cNvSpPr txBox="1"/>
          <p:nvPr/>
        </p:nvSpPr>
        <p:spPr>
          <a:xfrm>
            <a:off x="6942764" y="2976062"/>
            <a:ext cx="38080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Mot de passe créé lors de la validation de votre compte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6A6C1001-9F3A-101C-F42C-8F616DA66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5271" y="5335580"/>
            <a:ext cx="4607793" cy="98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Vous recevez un mail de confirmation suite à la création de votre mot de passe. 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9366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831">
            <a:extLst>
              <a:ext uri="{FF2B5EF4-FFF2-40B4-BE49-F238E27FC236}">
                <a16:creationId xmlns:a16="http://schemas.microsoft.com/office/drawing/2014/main" id="{3C392380-BECA-E4F4-93DC-22A84533D3A9}"/>
              </a:ext>
            </a:extLst>
          </p:cNvPr>
          <p:cNvSpPr>
            <a:spLocks/>
          </p:cNvSpPr>
          <p:nvPr/>
        </p:nvSpPr>
        <p:spPr bwMode="auto">
          <a:xfrm>
            <a:off x="192088" y="80963"/>
            <a:ext cx="277812" cy="161925"/>
          </a:xfrm>
          <a:custGeom>
            <a:avLst/>
            <a:gdLst>
              <a:gd name="T0" fmla="*/ 88355 w 222923"/>
              <a:gd name="T1" fmla="*/ 229 h 162020"/>
              <a:gd name="T2" fmla="*/ 99428 w 222923"/>
              <a:gd name="T3" fmla="*/ 3981 h 162020"/>
              <a:gd name="T4" fmla="*/ 103784 w 222923"/>
              <a:gd name="T5" fmla="*/ 21101 h 162020"/>
              <a:gd name="T6" fmla="*/ 104775 w 222923"/>
              <a:gd name="T7" fmla="*/ 20123 h 162020"/>
              <a:gd name="T8" fmla="*/ 127064 w 222923"/>
              <a:gd name="T9" fmla="*/ 19323 h 162020"/>
              <a:gd name="T10" fmla="*/ 127406 w 222923"/>
              <a:gd name="T11" fmla="*/ 41827 h 162020"/>
              <a:gd name="T12" fmla="*/ 130112 w 222923"/>
              <a:gd name="T13" fmla="*/ 39122 h 162020"/>
              <a:gd name="T14" fmla="*/ 152400 w 222923"/>
              <a:gd name="T15" fmla="*/ 38322 h 162020"/>
              <a:gd name="T16" fmla="*/ 152743 w 222923"/>
              <a:gd name="T17" fmla="*/ 60827 h 162020"/>
              <a:gd name="T18" fmla="*/ 194043 w 222923"/>
              <a:gd name="T19" fmla="*/ 19526 h 162020"/>
              <a:gd name="T20" fmla="*/ 216345 w 222923"/>
              <a:gd name="T21" fmla="*/ 18726 h 162020"/>
              <a:gd name="T22" fmla="*/ 216687 w 222923"/>
              <a:gd name="T23" fmla="*/ 41231 h 162020"/>
              <a:gd name="T24" fmla="*/ 154076 w 222923"/>
              <a:gd name="T25" fmla="*/ 103842 h 162020"/>
              <a:gd name="T26" fmla="*/ 189967 w 222923"/>
              <a:gd name="T27" fmla="*/ 107017 h 162020"/>
              <a:gd name="T28" fmla="*/ 196317 w 222923"/>
              <a:gd name="T29" fmla="*/ 110750 h 162020"/>
              <a:gd name="T30" fmla="*/ 198539 w 222923"/>
              <a:gd name="T31" fmla="*/ 128784 h 162020"/>
              <a:gd name="T32" fmla="*/ 181204 w 222923"/>
              <a:gd name="T33" fmla="*/ 135185 h 162020"/>
              <a:gd name="T34" fmla="*/ 101905 w 222923"/>
              <a:gd name="T35" fmla="*/ 151327 h 162020"/>
              <a:gd name="T36" fmla="*/ 43675 w 222923"/>
              <a:gd name="T37" fmla="*/ 139351 h 162020"/>
              <a:gd name="T38" fmla="*/ 30328 w 222923"/>
              <a:gd name="T39" fmla="*/ 126016 h 162020"/>
              <a:gd name="T40" fmla="*/ 33071 w 222923"/>
              <a:gd name="T41" fmla="*/ 49574 h 162020"/>
              <a:gd name="T42" fmla="*/ 35636 w 222923"/>
              <a:gd name="T43" fmla="*/ 47009 h 162020"/>
              <a:gd name="T44" fmla="*/ 68072 w 222923"/>
              <a:gd name="T45" fmla="*/ 14573 h 162020"/>
              <a:gd name="T46" fmla="*/ 77559 w 222923"/>
              <a:gd name="T47" fmla="*/ 5086 h 162020"/>
              <a:gd name="T48" fmla="*/ 88355 w 222923"/>
              <a:gd name="T49" fmla="*/ 229 h 162020"/>
              <a:gd name="T50" fmla="*/ 0 w 222923"/>
              <a:gd name="T51" fmla="*/ 0 h 162020"/>
              <a:gd name="T52" fmla="*/ 222923 w 222923"/>
              <a:gd name="T53" fmla="*/ 162020 h 1620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T50" t="T51" r="T52" b="T53"/>
            <a:pathLst>
              <a:path w="222923" h="162020">
                <a:moveTo>
                  <a:pt x="88355" y="229"/>
                </a:moveTo>
                <a:cubicBezTo>
                  <a:pt x="92297" y="0"/>
                  <a:pt x="96285" y="1206"/>
                  <a:pt x="99428" y="3981"/>
                </a:cubicBezTo>
                <a:cubicBezTo>
                  <a:pt x="104470" y="8426"/>
                  <a:pt x="105905" y="15272"/>
                  <a:pt x="103784" y="21101"/>
                </a:cubicBezTo>
                <a:lnTo>
                  <a:pt x="104775" y="20123"/>
                </a:lnTo>
                <a:cubicBezTo>
                  <a:pt x="110846" y="14053"/>
                  <a:pt x="120815" y="13430"/>
                  <a:pt x="127064" y="19323"/>
                </a:cubicBezTo>
                <a:cubicBezTo>
                  <a:pt x="133528" y="25406"/>
                  <a:pt x="133642" y="35592"/>
                  <a:pt x="127406" y="41827"/>
                </a:cubicBezTo>
                <a:lnTo>
                  <a:pt x="130112" y="39122"/>
                </a:lnTo>
                <a:cubicBezTo>
                  <a:pt x="136182" y="33052"/>
                  <a:pt x="146152" y="32429"/>
                  <a:pt x="152400" y="38322"/>
                </a:cubicBezTo>
                <a:cubicBezTo>
                  <a:pt x="158864" y="44406"/>
                  <a:pt x="158979" y="54591"/>
                  <a:pt x="152743" y="60827"/>
                </a:cubicBezTo>
                <a:lnTo>
                  <a:pt x="194043" y="19526"/>
                </a:lnTo>
                <a:cubicBezTo>
                  <a:pt x="200114" y="13456"/>
                  <a:pt x="210083" y="12833"/>
                  <a:pt x="216345" y="18726"/>
                </a:cubicBezTo>
                <a:cubicBezTo>
                  <a:pt x="222809" y="24809"/>
                  <a:pt x="222923" y="34995"/>
                  <a:pt x="216687" y="41231"/>
                </a:cubicBezTo>
                <a:lnTo>
                  <a:pt x="154076" y="103842"/>
                </a:lnTo>
                <a:cubicBezTo>
                  <a:pt x="166103" y="102622"/>
                  <a:pt x="178333" y="103676"/>
                  <a:pt x="189967" y="107017"/>
                </a:cubicBezTo>
                <a:cubicBezTo>
                  <a:pt x="192367" y="107702"/>
                  <a:pt x="194551" y="108998"/>
                  <a:pt x="196317" y="110750"/>
                </a:cubicBezTo>
                <a:cubicBezTo>
                  <a:pt x="201003" y="115437"/>
                  <a:pt x="202095" y="122803"/>
                  <a:pt x="198539" y="128784"/>
                </a:cubicBezTo>
                <a:cubicBezTo>
                  <a:pt x="195047" y="134677"/>
                  <a:pt x="187795" y="137001"/>
                  <a:pt x="181204" y="135185"/>
                </a:cubicBezTo>
                <a:cubicBezTo>
                  <a:pt x="154356" y="127756"/>
                  <a:pt x="126149" y="140926"/>
                  <a:pt x="101905" y="151327"/>
                </a:cubicBezTo>
                <a:cubicBezTo>
                  <a:pt x="90259" y="156318"/>
                  <a:pt x="66345" y="162020"/>
                  <a:pt x="43675" y="139351"/>
                </a:cubicBezTo>
                <a:lnTo>
                  <a:pt x="30328" y="126016"/>
                </a:lnTo>
                <a:cubicBezTo>
                  <a:pt x="0" y="95675"/>
                  <a:pt x="26492" y="56153"/>
                  <a:pt x="33071" y="49574"/>
                </a:cubicBezTo>
                <a:lnTo>
                  <a:pt x="35636" y="47009"/>
                </a:lnTo>
                <a:lnTo>
                  <a:pt x="68072" y="14573"/>
                </a:lnTo>
                <a:lnTo>
                  <a:pt x="77559" y="5086"/>
                </a:lnTo>
                <a:cubicBezTo>
                  <a:pt x="80518" y="2121"/>
                  <a:pt x="84414" y="457"/>
                  <a:pt x="88355" y="22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1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Shape 1832">
            <a:extLst>
              <a:ext uri="{FF2B5EF4-FFF2-40B4-BE49-F238E27FC236}">
                <a16:creationId xmlns:a16="http://schemas.microsoft.com/office/drawing/2014/main" id="{77F7B3BE-3725-E1FA-CDD4-118512385156}"/>
              </a:ext>
            </a:extLst>
          </p:cNvPr>
          <p:cNvSpPr>
            <a:spLocks/>
          </p:cNvSpPr>
          <p:nvPr/>
        </p:nvSpPr>
        <p:spPr bwMode="auto">
          <a:xfrm>
            <a:off x="414338" y="74613"/>
            <a:ext cx="82550" cy="65087"/>
          </a:xfrm>
          <a:custGeom>
            <a:avLst/>
            <a:gdLst>
              <a:gd name="T0" fmla="*/ 32817 w 65634"/>
              <a:gd name="T1" fmla="*/ 65634 h 65634"/>
              <a:gd name="T2" fmla="*/ 50940 w 65634"/>
              <a:gd name="T3" fmla="*/ 65634 h 65634"/>
              <a:gd name="T4" fmla="*/ 65634 w 65634"/>
              <a:gd name="T5" fmla="*/ 50940 h 65634"/>
              <a:gd name="T6" fmla="*/ 65634 w 65634"/>
              <a:gd name="T7" fmla="*/ 32817 h 65634"/>
              <a:gd name="T8" fmla="*/ 65634 w 65634"/>
              <a:gd name="T9" fmla="*/ 14694 h 65634"/>
              <a:gd name="T10" fmla="*/ 50940 w 65634"/>
              <a:gd name="T11" fmla="*/ 0 h 65634"/>
              <a:gd name="T12" fmla="*/ 32817 w 65634"/>
              <a:gd name="T13" fmla="*/ 0 h 65634"/>
              <a:gd name="T14" fmla="*/ 14694 w 65634"/>
              <a:gd name="T15" fmla="*/ 0 h 65634"/>
              <a:gd name="T16" fmla="*/ 0 w 65634"/>
              <a:gd name="T17" fmla="*/ 14694 h 65634"/>
              <a:gd name="T18" fmla="*/ 0 w 65634"/>
              <a:gd name="T19" fmla="*/ 32817 h 65634"/>
              <a:gd name="T20" fmla="*/ 0 w 65634"/>
              <a:gd name="T21" fmla="*/ 0 h 65634"/>
              <a:gd name="T22" fmla="*/ 65634 w 65634"/>
              <a:gd name="T23" fmla="*/ 65634 h 65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65634" h="65634">
                <a:moveTo>
                  <a:pt x="32817" y="65634"/>
                </a:moveTo>
                <a:cubicBezTo>
                  <a:pt x="50940" y="65634"/>
                  <a:pt x="65634" y="50940"/>
                  <a:pt x="65634" y="32817"/>
                </a:cubicBezTo>
                <a:cubicBezTo>
                  <a:pt x="65634" y="14694"/>
                  <a:pt x="50940" y="0"/>
                  <a:pt x="32817" y="0"/>
                </a:cubicBezTo>
                <a:cubicBezTo>
                  <a:pt x="14694" y="0"/>
                  <a:pt x="0" y="14694"/>
                  <a:pt x="0" y="32817"/>
                </a:cubicBezTo>
              </a:path>
            </a:pathLst>
          </a:custGeom>
          <a:noFill/>
          <a:ln w="2210" cap="rnd" algn="ctr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Shape 1833">
            <a:extLst>
              <a:ext uri="{FF2B5EF4-FFF2-40B4-BE49-F238E27FC236}">
                <a16:creationId xmlns:a16="http://schemas.microsoft.com/office/drawing/2014/main" id="{46734579-E60E-253B-99C0-1C8AD97273D9}"/>
              </a:ext>
            </a:extLst>
          </p:cNvPr>
          <p:cNvSpPr>
            <a:spLocks/>
          </p:cNvSpPr>
          <p:nvPr/>
        </p:nvSpPr>
        <p:spPr bwMode="auto">
          <a:xfrm>
            <a:off x="406400" y="68263"/>
            <a:ext cx="98425" cy="79375"/>
          </a:xfrm>
          <a:custGeom>
            <a:avLst/>
            <a:gdLst>
              <a:gd name="T0" fmla="*/ 39916 w 79832"/>
              <a:gd name="T1" fmla="*/ 79820 h 79820"/>
              <a:gd name="T2" fmla="*/ 61963 w 79832"/>
              <a:gd name="T3" fmla="*/ 79820 h 79820"/>
              <a:gd name="T4" fmla="*/ 79832 w 79832"/>
              <a:gd name="T5" fmla="*/ 61951 h 79820"/>
              <a:gd name="T6" fmla="*/ 79832 w 79832"/>
              <a:gd name="T7" fmla="*/ 39903 h 79820"/>
              <a:gd name="T8" fmla="*/ 79832 w 79832"/>
              <a:gd name="T9" fmla="*/ 17869 h 79820"/>
              <a:gd name="T10" fmla="*/ 61963 w 79832"/>
              <a:gd name="T11" fmla="*/ 0 h 79820"/>
              <a:gd name="T12" fmla="*/ 39916 w 79832"/>
              <a:gd name="T13" fmla="*/ 0 h 79820"/>
              <a:gd name="T14" fmla="*/ 17869 w 79832"/>
              <a:gd name="T15" fmla="*/ 0 h 79820"/>
              <a:gd name="T16" fmla="*/ 0 w 79832"/>
              <a:gd name="T17" fmla="*/ 17869 h 79820"/>
              <a:gd name="T18" fmla="*/ 0 w 79832"/>
              <a:gd name="T19" fmla="*/ 39903 h 79820"/>
              <a:gd name="T20" fmla="*/ 0 w 79832"/>
              <a:gd name="T21" fmla="*/ 0 h 79820"/>
              <a:gd name="T22" fmla="*/ 79832 w 79832"/>
              <a:gd name="T23" fmla="*/ 79820 h 798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79832" h="79820">
                <a:moveTo>
                  <a:pt x="39916" y="79820"/>
                </a:moveTo>
                <a:cubicBezTo>
                  <a:pt x="61963" y="79820"/>
                  <a:pt x="79832" y="61951"/>
                  <a:pt x="79832" y="39903"/>
                </a:cubicBezTo>
                <a:cubicBezTo>
                  <a:pt x="79832" y="17869"/>
                  <a:pt x="61963" y="0"/>
                  <a:pt x="39916" y="0"/>
                </a:cubicBezTo>
                <a:cubicBezTo>
                  <a:pt x="17869" y="0"/>
                  <a:pt x="0" y="17869"/>
                  <a:pt x="0" y="39903"/>
                </a:cubicBezTo>
              </a:path>
            </a:pathLst>
          </a:custGeom>
          <a:noFill/>
          <a:ln w="2210" cap="rnd" algn="ctr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Rectangle 1834">
            <a:extLst>
              <a:ext uri="{FF2B5EF4-FFF2-40B4-BE49-F238E27FC236}">
                <a16:creationId xmlns:a16="http://schemas.microsoft.com/office/drawing/2014/main" id="{CC2E8FC8-0BF4-9470-184A-D080D98DD0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588" y="42863"/>
            <a:ext cx="4847503" cy="33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INFORMATIONS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DU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COMPTE</a:t>
            </a:r>
          </a:p>
        </p:txBody>
      </p:sp>
      <p:pic>
        <p:nvPicPr>
          <p:cNvPr id="2055" name="Picture 7">
            <a:extLst>
              <a:ext uri="{FF2B5EF4-FFF2-40B4-BE49-F238E27FC236}">
                <a16:creationId xmlns:a16="http://schemas.microsoft.com/office/drawing/2014/main" id="{15C5D598-58E4-B7F0-A27A-D1D19CC7D0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553" y="1730375"/>
            <a:ext cx="3697288" cy="146367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101600" algn="ctr">
                <a:solidFill>
                  <a:srgbClr val="FFFFFF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Text Box 8">
            <a:extLst>
              <a:ext uri="{FF2B5EF4-FFF2-40B4-BE49-F238E27FC236}">
                <a16:creationId xmlns:a16="http://schemas.microsoft.com/office/drawing/2014/main" id="{C6BF7F1D-A9FE-5510-279D-0B4487F022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66" y="407523"/>
            <a:ext cx="6513513" cy="48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Lors de votre première connexion, vous devez vérifier, modifier et / ou compléter les informations de </a:t>
            </a:r>
            <a:r>
              <a:rPr kumimoji="0" lang="fr-FR" altLang="fr-FR" sz="1000" b="0" i="0" u="sng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votre foyer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et de </a:t>
            </a:r>
            <a:r>
              <a:rPr kumimoji="0" lang="fr-FR" altLang="fr-FR" sz="1000" b="0" i="0" u="sng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votre / vos enfant (s)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 ainsi que télécharger . 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057" name="AutoShape 9">
            <a:extLst>
              <a:ext uri="{FF2B5EF4-FFF2-40B4-BE49-F238E27FC236}">
                <a16:creationId xmlns:a16="http://schemas.microsoft.com/office/drawing/2014/main" id="{7398DF80-A2F4-AAD5-3FCD-AC064B44386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55559" y="1761332"/>
            <a:ext cx="809625" cy="123825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sp>
        <p:nvSpPr>
          <p:cNvPr id="7" name="Text Box 10">
            <a:extLst>
              <a:ext uri="{FF2B5EF4-FFF2-40B4-BE49-F238E27FC236}">
                <a16:creationId xmlns:a16="http://schemas.microsoft.com/office/drawing/2014/main" id="{19A04ED4-4B0B-9603-75D3-1869D7CC0F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66" y="1029494"/>
            <a:ext cx="1643063" cy="85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MON PROFIL 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: accès à vos informations de connexion, les informations personnelles et professionnelles.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Box 11">
            <a:extLst>
              <a:ext uri="{FF2B5EF4-FFF2-40B4-BE49-F238E27FC236}">
                <a16:creationId xmlns:a16="http://schemas.microsoft.com/office/drawing/2014/main" id="{ED1291BC-255C-4CE4-258E-30CF944D33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5364" y="992981"/>
            <a:ext cx="2921000" cy="60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MON FOYER 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: accès aux informations relatives à vous et votre conjoint, les coordonnées et les informations administratives  complémentaires. 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 Box 12">
            <a:extLst>
              <a:ext uri="{FF2B5EF4-FFF2-40B4-BE49-F238E27FC236}">
                <a16:creationId xmlns:a16="http://schemas.microsoft.com/office/drawing/2014/main" id="{9E905D61-F1D3-FAEA-7D57-AE42AC9DC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2912" y="1355725"/>
            <a:ext cx="1431925" cy="763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MES ENFANTS </a:t>
            </a:r>
            <a:r>
              <a:rPr kumimoji="0" lang="fr-FR" altLang="fr-FR" sz="1000" b="0" i="0" u="none" strike="noStrike" cap="none" normalizeH="0" baseline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: accès aux informations relatives à vos enfants.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061" name="AutoShape 13">
            <a:extLst>
              <a:ext uri="{FF2B5EF4-FFF2-40B4-BE49-F238E27FC236}">
                <a16:creationId xmlns:a16="http://schemas.microsoft.com/office/drawing/2014/main" id="{C4706822-9D1A-255B-03B4-7622859A65DB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322518" y="1511930"/>
            <a:ext cx="9525" cy="361950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cxnSp>
        <p:nvCxnSpPr>
          <p:cNvPr id="2062" name="AutoShape 14">
            <a:extLst>
              <a:ext uri="{FF2B5EF4-FFF2-40B4-BE49-F238E27FC236}">
                <a16:creationId xmlns:a16="http://schemas.microsoft.com/office/drawing/2014/main" id="{9C5F5F22-7B31-3B4F-66DD-0A0240B6DFB3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4988735" y="1802142"/>
            <a:ext cx="552450" cy="180975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sp>
        <p:nvSpPr>
          <p:cNvPr id="10" name="Text Box 15">
            <a:extLst>
              <a:ext uri="{FF2B5EF4-FFF2-40B4-BE49-F238E27FC236}">
                <a16:creationId xmlns:a16="http://schemas.microsoft.com/office/drawing/2014/main" id="{BAFB6A4F-BE33-B41F-3DB0-184210197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50" y="3413125"/>
            <a:ext cx="158115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MON PLANNING </a:t>
            </a:r>
            <a:r>
              <a:rPr kumimoji="0" lang="fr-FR" altLang="fr-FR" sz="1000" b="0" i="0" u="none" strike="noStrike" cap="none" normalizeH="0" baseline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: accès à vos réservations en ligne.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 Box 16">
            <a:extLst>
              <a:ext uri="{FF2B5EF4-FFF2-40B4-BE49-F238E27FC236}">
                <a16:creationId xmlns:a16="http://schemas.microsoft.com/office/drawing/2014/main" id="{F42C7227-A4B3-113C-10E9-D3011BBAE1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0562" y="3374786"/>
            <a:ext cx="2206625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MES FACTURES  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: accès à vos factures et règlements. 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 Box 17">
            <a:extLst>
              <a:ext uri="{FF2B5EF4-FFF2-40B4-BE49-F238E27FC236}">
                <a16:creationId xmlns:a16="http://schemas.microsoft.com/office/drawing/2014/main" id="{65E841E3-4233-D33B-0DAD-77EF4979A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4850" y="3270221"/>
            <a:ext cx="1971675" cy="903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MES DOCUMENTS A EDITER 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: accès au téléchargement des formulaires demandés par les services et possibilité de transmettre un document en ligne. 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066" name="AutoShape 18">
            <a:extLst>
              <a:ext uri="{FF2B5EF4-FFF2-40B4-BE49-F238E27FC236}">
                <a16:creationId xmlns:a16="http://schemas.microsoft.com/office/drawing/2014/main" id="{16387366-330E-01AC-9E30-57230E3C24D1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729501" y="2660650"/>
            <a:ext cx="857250" cy="695325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cxnSp>
        <p:nvCxnSpPr>
          <p:cNvPr id="2067" name="AutoShape 19">
            <a:extLst>
              <a:ext uri="{FF2B5EF4-FFF2-40B4-BE49-F238E27FC236}">
                <a16:creationId xmlns:a16="http://schemas.microsoft.com/office/drawing/2014/main" id="{1AFC84C9-7C55-0F72-30EB-36F43C50DF0D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016490" y="2674670"/>
            <a:ext cx="66675" cy="657225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cxnSp>
        <p:nvCxnSpPr>
          <p:cNvPr id="2068" name="AutoShape 20">
            <a:extLst>
              <a:ext uri="{FF2B5EF4-FFF2-40B4-BE49-F238E27FC236}">
                <a16:creationId xmlns:a16="http://schemas.microsoft.com/office/drawing/2014/main" id="{2E554982-FEC2-7011-3BDD-4BED9E7D6237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4961761" y="2640807"/>
            <a:ext cx="409575" cy="523875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sp>
        <p:nvSpPr>
          <p:cNvPr id="13" name="Text Box 21">
            <a:extLst>
              <a:ext uri="{FF2B5EF4-FFF2-40B4-BE49-F238E27FC236}">
                <a16:creationId xmlns:a16="http://schemas.microsoft.com/office/drawing/2014/main" id="{4D01D94F-1A10-FCD1-27BF-B2A76DECC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0154" y="4115557"/>
            <a:ext cx="2118803" cy="1268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Vous devez remplir précisément les informations demandées des rubriques  suivantes :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anose="05050102010706020507" pitchFamily="18" charset="2"/>
              <a:buChar char="·"/>
              <a:tabLst/>
            </a:pPr>
            <a:r>
              <a:rPr kumimoji="0" lang="fr-FR" altLang="fr-FR" sz="11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MOI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anose="05050102010706020507" pitchFamily="18" charset="2"/>
              <a:buChar char="·"/>
              <a:tabLst/>
            </a:pPr>
            <a:r>
              <a:rPr kumimoji="0" lang="fr-FR" altLang="fr-FR" sz="11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AUTRE RESPONSABLE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anose="05050102010706020507" pitchFamily="18" charset="2"/>
              <a:buChar char="·"/>
              <a:tabLst/>
            </a:pPr>
            <a:r>
              <a:rPr kumimoji="0" lang="fr-FR" altLang="fr-FR" sz="11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Adresse de correspondance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anose="05050102010706020507" pitchFamily="18" charset="2"/>
              <a:buChar char="·"/>
              <a:tabLst/>
            </a:pPr>
            <a:r>
              <a:rPr kumimoji="0" lang="fr-FR" altLang="fr-FR" sz="11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Informations complémentaires </a:t>
            </a: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Text Box 22">
            <a:extLst>
              <a:ext uri="{FF2B5EF4-FFF2-40B4-BE49-F238E27FC236}">
                <a16:creationId xmlns:a16="http://schemas.microsoft.com/office/drawing/2014/main" id="{EA9B8A7E-DA48-2C3A-9DBB-0592FFBBD5CD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691313" y="2706545"/>
            <a:ext cx="5698615" cy="265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500" b="1" i="0" u="sng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MON FOYER 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Text Box 23">
            <a:extLst>
              <a:ext uri="{FF2B5EF4-FFF2-40B4-BE49-F238E27FC236}">
                <a16:creationId xmlns:a16="http://schemas.microsoft.com/office/drawing/2014/main" id="{E4D5643F-9BF9-43D1-503D-B2F1DA0BEA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5338" y="4711700"/>
            <a:ext cx="3098800" cy="68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72" name="Picture 24">
            <a:extLst>
              <a:ext uri="{FF2B5EF4-FFF2-40B4-BE49-F238E27FC236}">
                <a16:creationId xmlns:a16="http://schemas.microsoft.com/office/drawing/2014/main" id="{ED18637E-1862-5865-A4A2-08BAEB334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313" y="3109912"/>
            <a:ext cx="2609850" cy="21812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101600" algn="ctr">
                <a:solidFill>
                  <a:srgbClr val="FFFFFF"/>
                </a:solidFill>
                <a:round/>
                <a:headEnd/>
                <a:tailEnd/>
              </a14:hiddenLine>
            </a:ext>
          </a:extLst>
        </p:spPr>
      </p:pic>
      <p:cxnSp>
        <p:nvCxnSpPr>
          <p:cNvPr id="2073" name="AutoShape 25">
            <a:extLst>
              <a:ext uri="{FF2B5EF4-FFF2-40B4-BE49-F238E27FC236}">
                <a16:creationId xmlns:a16="http://schemas.microsoft.com/office/drawing/2014/main" id="{AB5ACA2C-80BC-5C22-5A88-721BDFE6AF79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7818438" y="3269383"/>
            <a:ext cx="2066925" cy="752475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cxnSp>
        <p:nvCxnSpPr>
          <p:cNvPr id="2074" name="AutoShape 26">
            <a:extLst>
              <a:ext uri="{FF2B5EF4-FFF2-40B4-BE49-F238E27FC236}">
                <a16:creationId xmlns:a16="http://schemas.microsoft.com/office/drawing/2014/main" id="{D4E47F16-3102-2610-E12B-7399FB07D785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9132888" y="3282950"/>
            <a:ext cx="752475" cy="752475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pic>
        <p:nvPicPr>
          <p:cNvPr id="2075" name="Picture 27">
            <a:extLst>
              <a:ext uri="{FF2B5EF4-FFF2-40B4-BE49-F238E27FC236}">
                <a16:creationId xmlns:a16="http://schemas.microsoft.com/office/drawing/2014/main" id="{F94820D3-DD8F-2CD4-DE8C-29F5892DB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593" y="4722018"/>
            <a:ext cx="2786062" cy="178276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101600" algn="ctr">
                <a:solidFill>
                  <a:srgbClr val="FFFFFF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6" name="Text Box 28">
            <a:extLst>
              <a:ext uri="{FF2B5EF4-FFF2-40B4-BE49-F238E27FC236}">
                <a16:creationId xmlns:a16="http://schemas.microsoft.com/office/drawing/2014/main" id="{FE563942-CC9D-1E25-F26C-85A4756F12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6484" y="6003466"/>
            <a:ext cx="3155950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Cliquez sur «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VALIDER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» pour enregistrer les modifications apportées.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077" name="AutoShape 29">
            <a:extLst>
              <a:ext uri="{FF2B5EF4-FFF2-40B4-BE49-F238E27FC236}">
                <a16:creationId xmlns:a16="http://schemas.microsoft.com/office/drawing/2014/main" id="{F950DC92-506D-3D9A-B102-8AF6D0A9D3DA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255760" y="6135719"/>
            <a:ext cx="2706001" cy="268288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sp>
        <p:nvSpPr>
          <p:cNvPr id="17" name="Text Box 30">
            <a:extLst>
              <a:ext uri="{FF2B5EF4-FFF2-40B4-BE49-F238E27FC236}">
                <a16:creationId xmlns:a16="http://schemas.microsoft.com/office/drawing/2014/main" id="{E21A9AAE-9C97-1BB8-28E8-7ED8C0F7F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3665" y="6504780"/>
            <a:ext cx="3157538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Cliquez sur la flèche  pour revenir au 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MENU principal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60180CA-5B8F-A3E0-EB20-A8578FF4B590}"/>
              </a:ext>
            </a:extLst>
          </p:cNvPr>
          <p:cNvSpPr txBox="1"/>
          <p:nvPr/>
        </p:nvSpPr>
        <p:spPr>
          <a:xfrm>
            <a:off x="9820154" y="3176260"/>
            <a:ext cx="2066924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Utilisez le bouton </a:t>
            </a:r>
            <a:r>
              <a:rPr kumimoji="0" lang="fr-FR" altLang="fr-FR" sz="11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«»  </a:t>
            </a:r>
            <a:r>
              <a:rPr kumimoji="0" lang="fr-FR" altLang="fr-FR" sz="11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ou </a:t>
            </a:r>
            <a:r>
              <a:rPr kumimoji="0" lang="fr-FR" altLang="fr-FR" sz="11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«Œil»  </a:t>
            </a:r>
            <a:r>
              <a:rPr kumimoji="0" lang="fr-FR" altLang="fr-FR" sz="11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en haut à gauche de chaque rubrique pour visualiser, compléter ou modifier les informations. </a:t>
            </a:r>
            <a:endParaRPr kumimoji="0" lang="fr-FR" altLang="fr-F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6192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386AA803-DA5A-8F62-9F63-6463C9E7AC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452" y="171720"/>
            <a:ext cx="3778250" cy="265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500" b="1" i="0" u="sng" strike="noStrike" cap="none" normalizeH="0" baseline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MES ENFANTS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E9FB288D-E957-532B-84E5-AD2862DCA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1169" y="527134"/>
            <a:ext cx="3457575" cy="143827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101600" algn="ctr">
                <a:solidFill>
                  <a:srgbClr val="FFFFFF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Text Box 4">
            <a:extLst>
              <a:ext uri="{FF2B5EF4-FFF2-40B4-BE49-F238E27FC236}">
                <a16:creationId xmlns:a16="http://schemas.microsoft.com/office/drawing/2014/main" id="{E00CA7AA-8FBC-8DEA-A79B-D3AE578BA3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59" y="733397"/>
            <a:ext cx="2271713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Utilisez le bouton «</a:t>
            </a:r>
            <a:r>
              <a:rPr kumimoji="0" lang="fr-FR" altLang="fr-FR" sz="14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...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»  pour accéder aux rubriques à compléter.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Cliquez sur le bouton 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«crayon» 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de chaque rubrique pour accéder aux détails du formulaire.  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029" name="AutoShape 5">
            <a:extLst>
              <a:ext uri="{FF2B5EF4-FFF2-40B4-BE49-F238E27FC236}">
                <a16:creationId xmlns:a16="http://schemas.microsoft.com/office/drawing/2014/main" id="{2438C234-69E9-6376-3924-DF445DAA053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467155" y="869608"/>
            <a:ext cx="1824816" cy="112144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cxnSp>
        <p:nvCxnSpPr>
          <p:cNvPr id="1030" name="AutoShape 6">
            <a:extLst>
              <a:ext uri="{FF2B5EF4-FFF2-40B4-BE49-F238E27FC236}">
                <a16:creationId xmlns:a16="http://schemas.microsoft.com/office/drawing/2014/main" id="{795EBAB7-42A8-1E3A-6552-06596A185F3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467155" y="1371249"/>
            <a:ext cx="728028" cy="0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pic>
        <p:nvPicPr>
          <p:cNvPr id="1031" name="Picture 7">
            <a:extLst>
              <a:ext uri="{FF2B5EF4-FFF2-40B4-BE49-F238E27FC236}">
                <a16:creationId xmlns:a16="http://schemas.microsoft.com/office/drawing/2014/main" id="{999C38BB-1417-2DDD-3101-381783593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769" y="1621829"/>
            <a:ext cx="2944813" cy="2667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101600" algn="ctr">
                <a:solidFill>
                  <a:srgbClr val="FFFFFF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9" name="Text Box 8">
            <a:extLst>
              <a:ext uri="{FF2B5EF4-FFF2-40B4-BE49-F238E27FC236}">
                <a16:creationId xmlns:a16="http://schemas.microsoft.com/office/drawing/2014/main" id="{2ECD7EA9-3A79-82E2-5525-4A31566CB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4748" y="1692130"/>
            <a:ext cx="2414783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Cliquez sur «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VALIDER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» pour enregistrer les modifications apportées.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033" name="AutoShape 9">
            <a:extLst>
              <a:ext uri="{FF2B5EF4-FFF2-40B4-BE49-F238E27FC236}">
                <a16:creationId xmlns:a16="http://schemas.microsoft.com/office/drawing/2014/main" id="{4B502CF5-9A5C-55F0-B595-BCC35F3D90EF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7925023" y="1980222"/>
            <a:ext cx="1609725" cy="2124075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pic>
        <p:nvPicPr>
          <p:cNvPr id="1034" name="Picture 10">
            <a:extLst>
              <a:ext uri="{FF2B5EF4-FFF2-40B4-BE49-F238E27FC236}">
                <a16:creationId xmlns:a16="http://schemas.microsoft.com/office/drawing/2014/main" id="{FB257438-B324-268A-1FA3-16051CC04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52" y="2573234"/>
            <a:ext cx="3187729" cy="143827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101600" algn="ctr">
                <a:solidFill>
                  <a:srgbClr val="FFFFFF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0" name="Text Box 11">
            <a:extLst>
              <a:ext uri="{FF2B5EF4-FFF2-40B4-BE49-F238E27FC236}">
                <a16:creationId xmlns:a16="http://schemas.microsoft.com/office/drawing/2014/main" id="{BD83E8FE-2E10-6A47-0CA0-ADB3209A60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5621" y="2314472"/>
            <a:ext cx="2852988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Cliquez sur la flèche  pour revenir au 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MENU principal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036" name="AutoShape 12">
            <a:extLst>
              <a:ext uri="{FF2B5EF4-FFF2-40B4-BE49-F238E27FC236}">
                <a16:creationId xmlns:a16="http://schemas.microsoft.com/office/drawing/2014/main" id="{5245A872-FA5C-1E28-D57B-116ABD524155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48263" y="2573234"/>
            <a:ext cx="4181309" cy="855766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pic>
        <p:nvPicPr>
          <p:cNvPr id="1037" name="Picture 13">
            <a:extLst>
              <a:ext uri="{FF2B5EF4-FFF2-40B4-BE49-F238E27FC236}">
                <a16:creationId xmlns:a16="http://schemas.microsoft.com/office/drawing/2014/main" id="{9E45B743-E168-A4C7-6086-F6C37E024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925" y="4483375"/>
            <a:ext cx="3683294" cy="227683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101600" algn="ctr">
                <a:solidFill>
                  <a:srgbClr val="FFFFFF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2" name="Text Box 14">
            <a:extLst>
              <a:ext uri="{FF2B5EF4-FFF2-40B4-BE49-F238E27FC236}">
                <a16:creationId xmlns:a16="http://schemas.microsoft.com/office/drawing/2014/main" id="{271FA039-096D-2E43-C82D-461B4F9082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452" y="4350819"/>
            <a:ext cx="3778250" cy="265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500" b="1" i="0" u="sng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MES DOCUMENTS A EDITER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Text Box 15">
            <a:extLst>
              <a:ext uri="{FF2B5EF4-FFF2-40B4-BE49-F238E27FC236}">
                <a16:creationId xmlns:a16="http://schemas.microsoft.com/office/drawing/2014/main" id="{A78C0A4D-3C92-1803-BE90-6F91CAA59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8448" y="4576921"/>
            <a:ext cx="2376488" cy="2417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Utilisez le bouton 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«</a:t>
            </a:r>
            <a:r>
              <a:rPr kumimoji="0" lang="fr-FR" altLang="fr-FR" sz="14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...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»  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pour accéder aux rubriques à compléter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000" b="0" i="0" u="none" strike="noStrike" cap="none" normalizeH="0" baseline="0" dirty="0">
              <a:ln>
                <a:noFill/>
              </a:ln>
              <a:solidFill>
                <a:srgbClr val="002A42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000" b="0" i="0" u="none" strike="noStrike" cap="none" normalizeH="0" baseline="0" dirty="0">
              <a:ln>
                <a:noFill/>
              </a:ln>
              <a:solidFill>
                <a:srgbClr val="002A42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Cliquez sur le bouton 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«Œil» 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pour visualiser le formulaire.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000" b="0" i="0" u="none" strike="noStrike" cap="none" normalizeH="0" baseline="0" dirty="0">
              <a:ln>
                <a:noFill/>
              </a:ln>
              <a:solidFill>
                <a:srgbClr val="002A42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000" b="0" i="0" u="none" strike="noStrike" cap="none" normalizeH="0" baseline="0" dirty="0">
              <a:ln>
                <a:noFill/>
              </a:ln>
              <a:solidFill>
                <a:srgbClr val="002A42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000" b="0" i="0" u="none" strike="noStrike" cap="none" normalizeH="0" baseline="0" dirty="0">
              <a:ln>
                <a:noFill/>
              </a:ln>
              <a:solidFill>
                <a:srgbClr val="002A42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Cliquez sur le bouton 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«Flèche» 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pour télécharger le document. 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040" name="AutoShape 16">
            <a:extLst>
              <a:ext uri="{FF2B5EF4-FFF2-40B4-BE49-F238E27FC236}">
                <a16:creationId xmlns:a16="http://schemas.microsoft.com/office/drawing/2014/main" id="{80072F53-C275-BE8F-075E-C086729DBF35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5984008" y="5011947"/>
            <a:ext cx="1484440" cy="1137519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cxnSp>
        <p:nvCxnSpPr>
          <p:cNvPr id="1041" name="AutoShape 17">
            <a:extLst>
              <a:ext uri="{FF2B5EF4-FFF2-40B4-BE49-F238E27FC236}">
                <a16:creationId xmlns:a16="http://schemas.microsoft.com/office/drawing/2014/main" id="{EA981F9F-1E59-817A-9700-049F43453E0F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5668609" y="5512279"/>
            <a:ext cx="1799839" cy="870841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cxnSp>
        <p:nvCxnSpPr>
          <p:cNvPr id="1042" name="AutoShape 18">
            <a:extLst>
              <a:ext uri="{FF2B5EF4-FFF2-40B4-BE49-F238E27FC236}">
                <a16:creationId xmlns:a16="http://schemas.microsoft.com/office/drawing/2014/main" id="{BEA472E0-267A-D843-2A94-33659F911BBD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5984008" y="6149466"/>
            <a:ext cx="1484440" cy="384520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400803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84BEB7F9-A619-9536-46A1-632DEF358B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083" y="441809"/>
            <a:ext cx="4110037" cy="119376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101600" algn="ctr">
                <a:solidFill>
                  <a:srgbClr val="FFFFFF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" name="Text Box 3">
            <a:extLst>
              <a:ext uri="{FF2B5EF4-FFF2-40B4-BE49-F238E27FC236}">
                <a16:creationId xmlns:a16="http://schemas.microsoft.com/office/drawing/2014/main" id="{898E645B-ADE1-7456-9E1A-9B23F1E7D4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322" y="613404"/>
            <a:ext cx="2233612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Pour accéder aux inscriptions, vos formulaires doivent être complétés et les documents nécessaires transmis au services concernés. 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2BC5E9E4-492B-7C73-BAA2-E2798F0017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2347" y="1440611"/>
            <a:ext cx="2119312" cy="379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Cliquez sur 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«planning»  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pour accéder aux réservations en ligne. 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053" name="AutoShape 5">
            <a:extLst>
              <a:ext uri="{FF2B5EF4-FFF2-40B4-BE49-F238E27FC236}">
                <a16:creationId xmlns:a16="http://schemas.microsoft.com/office/drawing/2014/main" id="{4D4E6635-770F-426B-5284-816626ACC1D6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789721" y="1202486"/>
            <a:ext cx="523875" cy="238125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sp>
        <p:nvSpPr>
          <p:cNvPr id="4" name="Rectangle 1834">
            <a:extLst>
              <a:ext uri="{FF2B5EF4-FFF2-40B4-BE49-F238E27FC236}">
                <a16:creationId xmlns:a16="http://schemas.microsoft.com/office/drawing/2014/main" id="{B08048A5-CC27-54D7-B4DD-71BA3354FD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12598" y="190020"/>
            <a:ext cx="2403840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fr-FR" altLang="fr-FR" sz="15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E8C2C0E-AB2E-42A0-083D-3F68CB9D354D}"/>
              </a:ext>
            </a:extLst>
          </p:cNvPr>
          <p:cNvSpPr txBox="1"/>
          <p:nvPr/>
        </p:nvSpPr>
        <p:spPr>
          <a:xfrm>
            <a:off x="580078" y="101599"/>
            <a:ext cx="2357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/>
              <a:t>INSCRIPTIONS</a:t>
            </a:r>
            <a:r>
              <a:rPr lang="fr-FR" dirty="0"/>
              <a:t> </a:t>
            </a:r>
            <a:r>
              <a:rPr lang="fr-FR" sz="1400" b="1" dirty="0"/>
              <a:t>AUX</a:t>
            </a:r>
            <a:r>
              <a:rPr lang="fr-FR" dirty="0"/>
              <a:t> </a:t>
            </a:r>
            <a:r>
              <a:rPr lang="fr-FR" sz="1400" b="1" dirty="0"/>
              <a:t>SERVICES</a:t>
            </a:r>
          </a:p>
        </p:txBody>
      </p:sp>
      <p:pic>
        <p:nvPicPr>
          <p:cNvPr id="2055" name="Picture 7">
            <a:extLst>
              <a:ext uri="{FF2B5EF4-FFF2-40B4-BE49-F238E27FC236}">
                <a16:creationId xmlns:a16="http://schemas.microsoft.com/office/drawing/2014/main" id="{96D0344B-D2B4-C629-384D-D276C0EDD8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71" y="2420937"/>
            <a:ext cx="3486150" cy="20161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101600" algn="ctr">
                <a:solidFill>
                  <a:srgbClr val="FFFFFF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Text Box 8">
            <a:extLst>
              <a:ext uri="{FF2B5EF4-FFF2-40B4-BE49-F238E27FC236}">
                <a16:creationId xmlns:a16="http://schemas.microsoft.com/office/drawing/2014/main" id="{0B62F0C2-F1A4-0012-45CA-86D24A4E40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3288" y="2217112"/>
            <a:ext cx="2119312" cy="423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Cliquez sur 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«Ajouter»  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pour effectuer une nouvelle réservation. 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C9D0EED-9502-0C38-7286-AECC6D24D7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8496" y="2702029"/>
            <a:ext cx="2119313" cy="423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Cliquez sur 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«… »  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accédez aux options d’affichage et à la légende.  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Box 10">
            <a:extLst>
              <a:ext uri="{FF2B5EF4-FFF2-40B4-BE49-F238E27FC236}">
                <a16:creationId xmlns:a16="http://schemas.microsoft.com/office/drawing/2014/main" id="{16C667EF-FDF0-45BE-9AA6-96F9B6084B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1291" y="3379910"/>
            <a:ext cx="2376488" cy="423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Cliquez sur 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«Historique»  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pour consulter l’historique des réservations. 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059" name="AutoShape 11">
            <a:extLst>
              <a:ext uri="{FF2B5EF4-FFF2-40B4-BE49-F238E27FC236}">
                <a16:creationId xmlns:a16="http://schemas.microsoft.com/office/drawing/2014/main" id="{3CD48183-C6E4-D3F6-889F-1B75EAC7B766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674189" y="2396252"/>
            <a:ext cx="2082099" cy="826260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cxnSp>
        <p:nvCxnSpPr>
          <p:cNvPr id="2060" name="AutoShape 12">
            <a:extLst>
              <a:ext uri="{FF2B5EF4-FFF2-40B4-BE49-F238E27FC236}">
                <a16:creationId xmlns:a16="http://schemas.microsoft.com/office/drawing/2014/main" id="{C5C8B0EB-6CEB-88D9-50DA-4E291DD40B37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151458" y="2879974"/>
            <a:ext cx="2179667" cy="394565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cxnSp>
        <p:nvCxnSpPr>
          <p:cNvPr id="2061" name="AutoShape 13">
            <a:extLst>
              <a:ext uri="{FF2B5EF4-FFF2-40B4-BE49-F238E27FC236}">
                <a16:creationId xmlns:a16="http://schemas.microsoft.com/office/drawing/2014/main" id="{FF194CC9-AD71-CDCB-2C2A-85ABB0F5DE00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3759049" y="3328808"/>
            <a:ext cx="447675" cy="152400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877657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990D9705-FCD7-1A72-7952-6AB408CD40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794" y="231176"/>
            <a:ext cx="5180738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AJOUTER UNE DEMANDE DE réservation 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(sans paiement à la réservation): 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5" name="Picture 3">
            <a:extLst>
              <a:ext uri="{FF2B5EF4-FFF2-40B4-BE49-F238E27FC236}">
                <a16:creationId xmlns:a16="http://schemas.microsoft.com/office/drawing/2014/main" id="{34474821-B69F-07D9-BF37-81008D0BA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7" y="734174"/>
            <a:ext cx="4432300" cy="116363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101600" algn="ctr">
                <a:solidFill>
                  <a:srgbClr val="FFFFFF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983A0FFA-5B59-5022-5FA5-D4DDC0B48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8239" y="205245"/>
            <a:ext cx="2024062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3" name="AutoShape 5">
            <a:extLst>
              <a:ext uri="{FF2B5EF4-FFF2-40B4-BE49-F238E27FC236}">
                <a16:creationId xmlns:a16="http://schemas.microsoft.com/office/drawing/2014/main" id="{083C5EBC-4D77-D68F-1036-11A00EAC91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8239" y="150475"/>
            <a:ext cx="749576" cy="417513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AutoShape 6">
            <a:extLst>
              <a:ext uri="{FF2B5EF4-FFF2-40B4-BE49-F238E27FC236}">
                <a16:creationId xmlns:a16="http://schemas.microsoft.com/office/drawing/2014/main" id="{6B037155-B182-49D0-6A24-355B87A2A3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121" y="703508"/>
            <a:ext cx="1084262" cy="261937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Text Box 7">
            <a:extLst>
              <a:ext uri="{FF2B5EF4-FFF2-40B4-BE49-F238E27FC236}">
                <a16:creationId xmlns:a16="http://schemas.microsoft.com/office/drawing/2014/main" id="{DBBFC975-97B9-C704-B41E-15153EEE84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6310" y="659619"/>
            <a:ext cx="1795462" cy="88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Choisissez l’enfant concerné par votre demande de réservation dans le menu déroulant 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080" name="AutoShape 8">
            <a:extLst>
              <a:ext uri="{FF2B5EF4-FFF2-40B4-BE49-F238E27FC236}">
                <a16:creationId xmlns:a16="http://schemas.microsoft.com/office/drawing/2014/main" id="{E6243E42-D93E-3DC4-45D2-800500E1AF64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670415" y="951579"/>
            <a:ext cx="2585895" cy="567580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pic>
        <p:nvPicPr>
          <p:cNvPr id="3081" name="Picture 9">
            <a:extLst>
              <a:ext uri="{FF2B5EF4-FFF2-40B4-BE49-F238E27FC236}">
                <a16:creationId xmlns:a16="http://schemas.microsoft.com/office/drawing/2014/main" id="{5850E4F7-D388-4357-9C5F-B2EC19D73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6656" y="1694437"/>
            <a:ext cx="4394200" cy="1651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101600" algn="ctr">
                <a:solidFill>
                  <a:srgbClr val="FFFFFF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7" name="AutoShape 10">
            <a:extLst>
              <a:ext uri="{FF2B5EF4-FFF2-40B4-BE49-F238E27FC236}">
                <a16:creationId xmlns:a16="http://schemas.microsoft.com/office/drawing/2014/main" id="{AAC28D50-313F-322B-A540-5B8BD4BDDA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1828" y="1714883"/>
            <a:ext cx="915987" cy="196995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Text Box 11">
            <a:extLst>
              <a:ext uri="{FF2B5EF4-FFF2-40B4-BE49-F238E27FC236}">
                <a16:creationId xmlns:a16="http://schemas.microsoft.com/office/drawing/2014/main" id="{3775A610-2C8D-DB47-0346-B1E8D29F3B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82025" y="1357811"/>
            <a:ext cx="2144562" cy="1268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Sélectionnez le service pour lequel vous souhaitez effectuer la réservation.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Vous serez directement renvoyé vers un planning pour préciser votre demande.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084" name="AutoShape 12">
            <a:extLst>
              <a:ext uri="{FF2B5EF4-FFF2-40B4-BE49-F238E27FC236}">
                <a16:creationId xmlns:a16="http://schemas.microsoft.com/office/drawing/2014/main" id="{316B0F67-A1D7-7B2E-CB69-86B2745A48AC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6907276" y="1837494"/>
            <a:ext cx="2874749" cy="1275205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pic>
        <p:nvPicPr>
          <p:cNvPr id="3085" name="Picture 13">
            <a:extLst>
              <a:ext uri="{FF2B5EF4-FFF2-40B4-BE49-F238E27FC236}">
                <a16:creationId xmlns:a16="http://schemas.microsoft.com/office/drawing/2014/main" id="{C1AD84AA-1ED5-9C40-99DE-6EB6CC735F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94" y="3383621"/>
            <a:ext cx="3905130" cy="263105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101600" algn="ctr">
                <a:solidFill>
                  <a:srgbClr val="FFFFFF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2" name="AutoShape 14">
            <a:extLst>
              <a:ext uri="{FF2B5EF4-FFF2-40B4-BE49-F238E27FC236}">
                <a16:creationId xmlns:a16="http://schemas.microsoft.com/office/drawing/2014/main" id="{B42B1679-4F2F-7589-8CC5-4EA58A00D5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122" y="4065588"/>
            <a:ext cx="433118" cy="174115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" name="Text Box 15">
            <a:extLst>
              <a:ext uri="{FF2B5EF4-FFF2-40B4-BE49-F238E27FC236}">
                <a16:creationId xmlns:a16="http://schemas.microsoft.com/office/drawing/2014/main" id="{C4BCD0CA-0042-81DE-2AC7-53C2349DCC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3292" y="3701457"/>
            <a:ext cx="28130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Cliquez ensuite sur la journée qui vous intéresse et une fenêtre s‘ouvrira pour préciser votre choix.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088" name="AutoShape 16">
            <a:extLst>
              <a:ext uri="{FF2B5EF4-FFF2-40B4-BE49-F238E27FC236}">
                <a16:creationId xmlns:a16="http://schemas.microsoft.com/office/drawing/2014/main" id="{8E0394AA-85C3-8F1C-CDD7-7FB6C8B6635E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1059585" y="4080109"/>
            <a:ext cx="3762250" cy="1497623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pic>
        <p:nvPicPr>
          <p:cNvPr id="3089" name="Picture 17">
            <a:extLst>
              <a:ext uri="{FF2B5EF4-FFF2-40B4-BE49-F238E27FC236}">
                <a16:creationId xmlns:a16="http://schemas.microsoft.com/office/drawing/2014/main" id="{09C0E512-B0BE-70D3-9085-42F6BC343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1050" y="4306954"/>
            <a:ext cx="2381251" cy="80486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101600" algn="ctr">
                <a:solidFill>
                  <a:srgbClr val="FFFFFF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6" name="Text Box 18">
            <a:extLst>
              <a:ext uri="{FF2B5EF4-FFF2-40B4-BE49-F238E27FC236}">
                <a16:creationId xmlns:a16="http://schemas.microsoft.com/office/drawing/2014/main" id="{5C12E0AD-9A0E-C8C6-95D4-DEF2376FF4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162" y="4030669"/>
            <a:ext cx="2813051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Cliquez ensuite sur le bouton «</a:t>
            </a:r>
            <a:r>
              <a:rPr kumimoji="0" lang="fr-FR" altLang="fr-FR" sz="1000" b="1" i="0" u="none" strike="noStrike" cap="none" normalizeH="0" baseline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Nouvelle présence</a:t>
            </a:r>
            <a:r>
              <a:rPr kumimoji="0" lang="fr-FR" altLang="fr-FR" sz="1000" b="0" i="0" u="none" strike="noStrike" cap="none" normalizeH="0" baseline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» 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091" name="AutoShape 19">
            <a:extLst>
              <a:ext uri="{FF2B5EF4-FFF2-40B4-BE49-F238E27FC236}">
                <a16:creationId xmlns:a16="http://schemas.microsoft.com/office/drawing/2014/main" id="{7258D0B7-B779-B9EB-FED2-666B0E281004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7728361" y="4291017"/>
            <a:ext cx="2484475" cy="720498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pic>
        <p:nvPicPr>
          <p:cNvPr id="3093" name="Picture 21">
            <a:extLst>
              <a:ext uri="{FF2B5EF4-FFF2-40B4-BE49-F238E27FC236}">
                <a16:creationId xmlns:a16="http://schemas.microsoft.com/office/drawing/2014/main" id="{A471EC2A-6CE4-0E20-85D9-D2DEA3BA8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4162" y="5638362"/>
            <a:ext cx="1947863" cy="92868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101600" algn="ctr">
                <a:solidFill>
                  <a:srgbClr val="FFFFFF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9" name="Text Box 22">
            <a:extLst>
              <a:ext uri="{FF2B5EF4-FFF2-40B4-BE49-F238E27FC236}">
                <a16:creationId xmlns:a16="http://schemas.microsoft.com/office/drawing/2014/main" id="{87AEF7D8-5AC8-EA1F-B24A-F3146C6EFA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01516" y="5074113"/>
            <a:ext cx="2319338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Pour une demande unique, cochez les cases qui vous intéressent puis 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VALIDER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095" name="AutoShape 23">
            <a:extLst>
              <a:ext uri="{FF2B5EF4-FFF2-40B4-BE49-F238E27FC236}">
                <a16:creationId xmlns:a16="http://schemas.microsoft.com/office/drawing/2014/main" id="{5A958B51-C632-D5BA-6095-AAB3A6B054AE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9571367" y="5450106"/>
            <a:ext cx="1282939" cy="931818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sp>
        <p:nvSpPr>
          <p:cNvPr id="22" name="Text Box 24">
            <a:extLst>
              <a:ext uri="{FF2B5EF4-FFF2-40B4-BE49-F238E27FC236}">
                <a16:creationId xmlns:a16="http://schemas.microsoft.com/office/drawing/2014/main" id="{ABEEBCAA-A41E-3A75-9F11-7FCF6F9D2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7820" y="5895653"/>
            <a:ext cx="2297112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Pour une demande récurrente, cochez les cases qui vous intéressent puis cliquez sur 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RECOPIER LA SELECTION 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097" name="AutoShape 25">
            <a:extLst>
              <a:ext uri="{FF2B5EF4-FFF2-40B4-BE49-F238E27FC236}">
                <a16:creationId xmlns:a16="http://schemas.microsoft.com/office/drawing/2014/main" id="{237B26EC-9E82-1B05-2FD1-8E11FF2667B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7104422" y="6445933"/>
            <a:ext cx="1247879" cy="121117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cxnSp>
        <p:nvCxnSpPr>
          <p:cNvPr id="3098" name="AutoShape 26">
            <a:extLst>
              <a:ext uri="{FF2B5EF4-FFF2-40B4-BE49-F238E27FC236}">
                <a16:creationId xmlns:a16="http://schemas.microsoft.com/office/drawing/2014/main" id="{3B812CE4-EAF0-2479-0BA6-AA4FF3A1A2B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7104422" y="6153135"/>
            <a:ext cx="855760" cy="413915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cxnSp>
        <p:nvCxnSpPr>
          <p:cNvPr id="3099" name="AutoShape 27">
            <a:extLst>
              <a:ext uri="{FF2B5EF4-FFF2-40B4-BE49-F238E27FC236}">
                <a16:creationId xmlns:a16="http://schemas.microsoft.com/office/drawing/2014/main" id="{AFB2A01C-4B73-B5E6-E19A-356A55C498F2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7979232" y="5450106"/>
            <a:ext cx="2875074" cy="686442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0083225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E407F2A-56D0-BAD3-C681-C46B9ACD4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080" y="213525"/>
            <a:ext cx="3136900" cy="188753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101600" algn="ctr">
                <a:solidFill>
                  <a:srgbClr val="FFFFFF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" name="Text Box 3">
            <a:extLst>
              <a:ext uri="{FF2B5EF4-FFF2-40B4-BE49-F238E27FC236}">
                <a16:creationId xmlns:a16="http://schemas.microsoft.com/office/drawing/2014/main" id="{E21DBD11-EDF9-4EE4-2374-2E7EF7A6A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0962" y="1298182"/>
            <a:ext cx="3097213" cy="62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Lorsque vous avez sélectionné et validé les dates, cliquez sur 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SUIVANT.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028" name="AutoShape 4">
            <a:extLst>
              <a:ext uri="{FF2B5EF4-FFF2-40B4-BE49-F238E27FC236}">
                <a16:creationId xmlns:a16="http://schemas.microsoft.com/office/drawing/2014/main" id="{2B9F76CA-AF70-247D-5564-CD9124296CE4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262837" y="1646970"/>
            <a:ext cx="476250" cy="333375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pic>
        <p:nvPicPr>
          <p:cNvPr id="1029" name="Picture 5">
            <a:extLst>
              <a:ext uri="{FF2B5EF4-FFF2-40B4-BE49-F238E27FC236}">
                <a16:creationId xmlns:a16="http://schemas.microsoft.com/office/drawing/2014/main" id="{2CDE9322-C363-72E2-B5C2-724771CB0B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6386" y="951588"/>
            <a:ext cx="3133725" cy="259715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101600" algn="ctr">
                <a:solidFill>
                  <a:srgbClr val="FFFFFF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Text Box 6">
            <a:extLst>
              <a:ext uri="{FF2B5EF4-FFF2-40B4-BE49-F238E27FC236}">
                <a16:creationId xmlns:a16="http://schemas.microsoft.com/office/drawing/2014/main" id="{EE1E18D9-B272-B852-6A0C-AFBED63C5A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4575" y="1848437"/>
            <a:ext cx="2865437" cy="66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Vérifiez bien votre demande à l’aide du récapitulatif qui s’affiche avant de </a:t>
            </a:r>
            <a:r>
              <a:rPr kumimoji="0" lang="fr-FR" altLang="fr-FR" sz="1000" b="1" i="0" u="none" strike="noStrike" cap="none" normalizeH="0" baseline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VALIDER.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031" name="AutoShape 7">
            <a:extLst>
              <a:ext uri="{FF2B5EF4-FFF2-40B4-BE49-F238E27FC236}">
                <a16:creationId xmlns:a16="http://schemas.microsoft.com/office/drawing/2014/main" id="{75D22F9D-5D49-26F5-B35A-DFCD0A5ECC1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245090" y="2250163"/>
            <a:ext cx="4144634" cy="1164750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sp>
        <p:nvSpPr>
          <p:cNvPr id="5" name="Text Box 8">
            <a:extLst>
              <a:ext uri="{FF2B5EF4-FFF2-40B4-BE49-F238E27FC236}">
                <a16:creationId xmlns:a16="http://schemas.microsoft.com/office/drawing/2014/main" id="{F320983F-10C7-9E64-7E09-C52FC60B62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2482839"/>
            <a:ext cx="1727200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Vous pouvez revenir en arrière pour modifier en cliquant sur 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Précèdent 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033" name="AutoShape 9">
            <a:extLst>
              <a:ext uri="{FF2B5EF4-FFF2-40B4-BE49-F238E27FC236}">
                <a16:creationId xmlns:a16="http://schemas.microsoft.com/office/drawing/2014/main" id="{D38187D2-71B7-340D-7AD6-A62525D163C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743992" y="2942896"/>
            <a:ext cx="2302562" cy="370762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pic>
        <p:nvPicPr>
          <p:cNvPr id="1034" name="Picture 10">
            <a:extLst>
              <a:ext uri="{FF2B5EF4-FFF2-40B4-BE49-F238E27FC236}">
                <a16:creationId xmlns:a16="http://schemas.microsoft.com/office/drawing/2014/main" id="{DC452144-1644-BCF2-9538-5ED2C128C6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080" y="2996806"/>
            <a:ext cx="2781300" cy="175895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101600" algn="ctr">
                <a:solidFill>
                  <a:srgbClr val="FFFFFF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035" name="Picture 11">
            <a:extLst>
              <a:ext uri="{FF2B5EF4-FFF2-40B4-BE49-F238E27FC236}">
                <a16:creationId xmlns:a16="http://schemas.microsoft.com/office/drawing/2014/main" id="{27C38258-C373-8A3E-22C5-55D1124D9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388" y="4376643"/>
            <a:ext cx="1362075" cy="19685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101600" algn="ctr">
                <a:solidFill>
                  <a:srgbClr val="FFFFFF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8" name="Text Box 12">
            <a:extLst>
              <a:ext uri="{FF2B5EF4-FFF2-40B4-BE49-F238E27FC236}">
                <a16:creationId xmlns:a16="http://schemas.microsoft.com/office/drawing/2014/main" id="{2DDFB9B0-F70E-49B7-71D5-E66E5492D2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5840" y="2363209"/>
            <a:ext cx="3306763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Pour 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ANNULER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 la demande, cliquez sur la journée que vous souhaitez enlever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037" name="AutoShape 13">
            <a:extLst>
              <a:ext uri="{FF2B5EF4-FFF2-40B4-BE49-F238E27FC236}">
                <a16:creationId xmlns:a16="http://schemas.microsoft.com/office/drawing/2014/main" id="{38C9D7D0-5C09-DCF0-CDF8-001AD2A47637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1312207" y="2722861"/>
            <a:ext cx="805726" cy="1548429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sp>
        <p:nvSpPr>
          <p:cNvPr id="10" name="Text Box 14">
            <a:extLst>
              <a:ext uri="{FF2B5EF4-FFF2-40B4-BE49-F238E27FC236}">
                <a16:creationId xmlns:a16="http://schemas.microsoft.com/office/drawing/2014/main" id="{A1DF448B-1925-3FFB-AED7-929C44AD94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747" y="3181945"/>
            <a:ext cx="3278188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Cliquez sur le bouton </a:t>
            </a:r>
            <a:r>
              <a:rPr kumimoji="0" lang="fr-FR" altLang="fr-FR" sz="1000" b="1" i="0" u="none" strike="noStrike" cap="none" normalizeH="0" baseline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ANNULER</a:t>
            </a:r>
            <a:r>
              <a:rPr kumimoji="0" lang="fr-FR" altLang="fr-FR" sz="1000" b="0" i="0" u="none" strike="noStrike" cap="none" normalizeH="0" baseline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.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039" name="AutoShape 15">
            <a:extLst>
              <a:ext uri="{FF2B5EF4-FFF2-40B4-BE49-F238E27FC236}">
                <a16:creationId xmlns:a16="http://schemas.microsoft.com/office/drawing/2014/main" id="{025441DB-5EEF-FE51-014C-BA1CAAB4A13B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171144" y="3413790"/>
            <a:ext cx="2170037" cy="2350505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sp>
        <p:nvSpPr>
          <p:cNvPr id="12" name="Text Box 16">
            <a:extLst>
              <a:ext uri="{FF2B5EF4-FFF2-40B4-BE49-F238E27FC236}">
                <a16:creationId xmlns:a16="http://schemas.microsoft.com/office/drawing/2014/main" id="{21E05C94-388C-428F-1ED5-F635608AC8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6263" y="4778288"/>
            <a:ext cx="2420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Pour annuler une demande unique, cliquez sur «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Cette demande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»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041" name="AutoShape 17">
            <a:extLst>
              <a:ext uri="{FF2B5EF4-FFF2-40B4-BE49-F238E27FC236}">
                <a16:creationId xmlns:a16="http://schemas.microsoft.com/office/drawing/2014/main" id="{0F5A3EF2-57B5-0D6F-AAB8-7145315FEEEC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425949" y="5172740"/>
            <a:ext cx="1166822" cy="826421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sp>
        <p:nvSpPr>
          <p:cNvPr id="13" name="Text Box 18">
            <a:extLst>
              <a:ext uri="{FF2B5EF4-FFF2-40B4-BE49-F238E27FC236}">
                <a16:creationId xmlns:a16="http://schemas.microsoft.com/office/drawing/2014/main" id="{8E4735D5-965D-90DF-1947-5CCD56375B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9955" y="5235488"/>
            <a:ext cx="3363913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Pour annuler plusieurs jours, cliquez sur «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Plus de jours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» et utilisez le mode recopie pour préciser les jours souhaités (par exemple, annulation de date à date, la période complète, etc.) 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043" name="AutoShape 19">
            <a:extLst>
              <a:ext uri="{FF2B5EF4-FFF2-40B4-BE49-F238E27FC236}">
                <a16:creationId xmlns:a16="http://schemas.microsoft.com/office/drawing/2014/main" id="{D8369131-8FD0-439C-D82F-7119CBC4C616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452629" y="5795152"/>
            <a:ext cx="2199270" cy="386127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sp>
        <p:nvSpPr>
          <p:cNvPr id="15" name="Text Box 20">
            <a:extLst>
              <a:ext uri="{FF2B5EF4-FFF2-40B4-BE49-F238E27FC236}">
                <a16:creationId xmlns:a16="http://schemas.microsoft.com/office/drawing/2014/main" id="{D9CCE24A-2D23-BDD5-DEB0-1B2C014571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0719" y="6004809"/>
            <a:ext cx="6230937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Suite à l’annulation, cliquez  sur 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SUIVANT 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pour revenir au récapitulatif. Terminez en cliquant sur 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VALIDER.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Text Box 21">
            <a:extLst>
              <a:ext uri="{FF2B5EF4-FFF2-40B4-BE49-F238E27FC236}">
                <a16:creationId xmlns:a16="http://schemas.microsoft.com/office/drawing/2014/main" id="{A4EE6BE5-34C2-138F-B666-4E80CADC3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0718" y="6239889"/>
            <a:ext cx="6230938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Vous venez d’effectuer votre demande de réservation, vous recevez un mail de confirmation pour vous préciser l’état de la réservation 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EN ATTENTE DE TRAITEMENT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Acceptée 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ou 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refusée.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833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42B95715-5CDE-2EED-B040-65D83CBB4D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90" y="201582"/>
            <a:ext cx="5590651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AJOUTER UNE DEMANDE DE réservation (avec paiement A la réservation): </a:t>
            </a:r>
            <a:endParaRPr kumimoji="0" lang="fr-FR" altLang="fr-F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1" name="Picture 3">
            <a:extLst>
              <a:ext uri="{FF2B5EF4-FFF2-40B4-BE49-F238E27FC236}">
                <a16:creationId xmlns:a16="http://schemas.microsoft.com/office/drawing/2014/main" id="{BCFBCC0D-C044-CB01-6DD7-36309248E6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6949" y="201582"/>
            <a:ext cx="20240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3" name="AutoShape 4">
            <a:extLst>
              <a:ext uri="{FF2B5EF4-FFF2-40B4-BE49-F238E27FC236}">
                <a16:creationId xmlns:a16="http://schemas.microsoft.com/office/drawing/2014/main" id="{4F909C37-44FC-8421-3C2C-8905C43FE0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6949" y="146813"/>
            <a:ext cx="757267" cy="417512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053" name="Picture 5">
            <a:extLst>
              <a:ext uri="{FF2B5EF4-FFF2-40B4-BE49-F238E27FC236}">
                <a16:creationId xmlns:a16="http://schemas.microsoft.com/office/drawing/2014/main" id="{EC0B4661-06D8-36BF-90A4-793389F70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398" y="946045"/>
            <a:ext cx="5285234" cy="116363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101600" algn="ctr">
                <a:solidFill>
                  <a:srgbClr val="FFFFFF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" name="AutoShape 6">
            <a:extLst>
              <a:ext uri="{FF2B5EF4-FFF2-40B4-BE49-F238E27FC236}">
                <a16:creationId xmlns:a16="http://schemas.microsoft.com/office/drawing/2014/main" id="{B6D8ECF7-FC4E-D75A-3EAD-F72205A8F0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985" y="946045"/>
            <a:ext cx="1292913" cy="261938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Text Box 7">
            <a:extLst>
              <a:ext uri="{FF2B5EF4-FFF2-40B4-BE49-F238E27FC236}">
                <a16:creationId xmlns:a16="http://schemas.microsoft.com/office/drawing/2014/main" id="{DDC624B0-FD3C-88EE-6CCD-4CA92B6B10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0857" y="873021"/>
            <a:ext cx="1851025" cy="82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Choisissez l’enfant concerné par votre demande de réservation dans le menu déroulant 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056" name="AutoShape 8">
            <a:extLst>
              <a:ext uri="{FF2B5EF4-FFF2-40B4-BE49-F238E27FC236}">
                <a16:creationId xmlns:a16="http://schemas.microsoft.com/office/drawing/2014/main" id="{38E753A5-FA89-E191-45FE-7572E5E9DD5C}"/>
              </a:ext>
            </a:extLst>
          </p:cNvPr>
          <p:cNvCxnSpPr>
            <a:cxnSpLocks noChangeShapeType="1"/>
            <a:stCxn id="5" idx="1"/>
          </p:cNvCxnSpPr>
          <p:nvPr/>
        </p:nvCxnSpPr>
        <p:spPr bwMode="auto">
          <a:xfrm flipH="1">
            <a:off x="2278178" y="1283390"/>
            <a:ext cx="3432679" cy="404018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pic>
        <p:nvPicPr>
          <p:cNvPr id="2057" name="Picture 9">
            <a:extLst>
              <a:ext uri="{FF2B5EF4-FFF2-40B4-BE49-F238E27FC236}">
                <a16:creationId xmlns:a16="http://schemas.microsoft.com/office/drawing/2014/main" id="{9118D7DA-3D64-04F0-CA60-1D2E27FEE5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828" y="2451475"/>
            <a:ext cx="3692525" cy="14398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101600" algn="ctr">
                <a:solidFill>
                  <a:srgbClr val="FFFFFF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7" name="AutoShape 10">
            <a:extLst>
              <a:ext uri="{FF2B5EF4-FFF2-40B4-BE49-F238E27FC236}">
                <a16:creationId xmlns:a16="http://schemas.microsoft.com/office/drawing/2014/main" id="{309741D5-8680-E0ED-CCFF-13958C8D3B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163" y="2437875"/>
            <a:ext cx="1132003" cy="271462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Text Box 11">
            <a:extLst>
              <a:ext uri="{FF2B5EF4-FFF2-40B4-BE49-F238E27FC236}">
                <a16:creationId xmlns:a16="http://schemas.microsoft.com/office/drawing/2014/main" id="{97310A40-2A49-F5A3-BA27-12C14DA899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5213" y="2279201"/>
            <a:ext cx="2543175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Sélectionnez le service pour lequel vous souhaitez effectuer la réservation.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Vous serez directement renvoyé vers un planning pour préciser votre demande.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060" name="AutoShape 12">
            <a:extLst>
              <a:ext uri="{FF2B5EF4-FFF2-40B4-BE49-F238E27FC236}">
                <a16:creationId xmlns:a16="http://schemas.microsoft.com/office/drawing/2014/main" id="{EC6048BE-DCE5-849F-323D-1669D1256642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718838" y="2653087"/>
            <a:ext cx="1476375" cy="1036637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pic>
        <p:nvPicPr>
          <p:cNvPr id="2061" name="Picture 13">
            <a:extLst>
              <a:ext uri="{FF2B5EF4-FFF2-40B4-BE49-F238E27FC236}">
                <a16:creationId xmlns:a16="http://schemas.microsoft.com/office/drawing/2014/main" id="{C8E4B588-584B-08A3-E863-0DCC6DE24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637" y="3171405"/>
            <a:ext cx="3087688" cy="225266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101600" algn="ctr">
                <a:solidFill>
                  <a:srgbClr val="FFFFFF"/>
                </a:solidFill>
                <a:round/>
                <a:headEnd/>
                <a:tailEnd/>
              </a14:hiddenLine>
            </a:ext>
          </a:extLst>
        </p:spPr>
      </p:pic>
      <p:cxnSp>
        <p:nvCxnSpPr>
          <p:cNvPr id="2062" name="AutoShape 14">
            <a:extLst>
              <a:ext uri="{FF2B5EF4-FFF2-40B4-BE49-F238E27FC236}">
                <a16:creationId xmlns:a16="http://schemas.microsoft.com/office/drawing/2014/main" id="{4216E8DE-C547-F629-7417-7EB343CA2BBD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6237288" y="3464720"/>
            <a:ext cx="2305050" cy="1562100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sp>
        <p:nvSpPr>
          <p:cNvPr id="9" name="Text Box 15">
            <a:extLst>
              <a:ext uri="{FF2B5EF4-FFF2-40B4-BE49-F238E27FC236}">
                <a16:creationId xmlns:a16="http://schemas.microsoft.com/office/drawing/2014/main" id="{5ED92627-22F1-2AD1-1AC1-BE129BAC5C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4216" y="3044376"/>
            <a:ext cx="28130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Cliquez ensuite sur la journée qui vous intéresse et une fenêtre s‘ouvrira pour préciser votre choix.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64" name="Picture 16">
            <a:extLst>
              <a:ext uri="{FF2B5EF4-FFF2-40B4-BE49-F238E27FC236}">
                <a16:creationId xmlns:a16="http://schemas.microsoft.com/office/drawing/2014/main" id="{3B3F6B37-4C0E-43D0-D51E-41439B6D96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1769" y="4560545"/>
            <a:ext cx="1816100" cy="762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101600" algn="ctr">
                <a:solidFill>
                  <a:srgbClr val="FFFFFF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0" name="Text Box 17">
            <a:extLst>
              <a:ext uri="{FF2B5EF4-FFF2-40B4-BE49-F238E27FC236}">
                <a16:creationId xmlns:a16="http://schemas.microsoft.com/office/drawing/2014/main" id="{50C1A005-C7D9-18D5-B701-C2D48DED01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4976" y="3744120"/>
            <a:ext cx="28130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Cliquez ensuite sur le bouton «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Nouvelle présence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» 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066" name="AutoShape 18">
            <a:extLst>
              <a:ext uri="{FF2B5EF4-FFF2-40B4-BE49-F238E27FC236}">
                <a16:creationId xmlns:a16="http://schemas.microsoft.com/office/drawing/2014/main" id="{7B936ABF-B32B-6E83-B809-1911885CD5D6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10074037" y="3942213"/>
            <a:ext cx="1685925" cy="1236663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sp>
        <p:nvSpPr>
          <p:cNvPr id="11" name="AutoShape 19">
            <a:extLst>
              <a:ext uri="{FF2B5EF4-FFF2-40B4-BE49-F238E27FC236}">
                <a16:creationId xmlns:a16="http://schemas.microsoft.com/office/drawing/2014/main" id="{EB5AEF8D-A132-3397-10AB-76BCC7DC93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5015" y="3981823"/>
            <a:ext cx="406041" cy="205582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068" name="Picture 20">
            <a:extLst>
              <a:ext uri="{FF2B5EF4-FFF2-40B4-BE49-F238E27FC236}">
                <a16:creationId xmlns:a16="http://schemas.microsoft.com/office/drawing/2014/main" id="{75D8CC2D-9699-36FB-C24B-0381032DF9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828" y="4434743"/>
            <a:ext cx="1949450" cy="190976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101600" algn="ctr">
                <a:solidFill>
                  <a:srgbClr val="FFFFFF"/>
                </a:solidFill>
                <a:round/>
                <a:headEnd/>
                <a:tailEnd/>
              </a14:hiddenLine>
            </a:ext>
          </a:extLst>
        </p:spPr>
      </p:pic>
      <p:cxnSp>
        <p:nvCxnSpPr>
          <p:cNvPr id="2069" name="AutoShape 21">
            <a:extLst>
              <a:ext uri="{FF2B5EF4-FFF2-40B4-BE49-F238E27FC236}">
                <a16:creationId xmlns:a16="http://schemas.microsoft.com/office/drawing/2014/main" id="{187EAAF7-2549-1155-582C-8B852D16686E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1852985" y="6271404"/>
            <a:ext cx="1407800" cy="0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cxnSp>
        <p:nvCxnSpPr>
          <p:cNvPr id="2070" name="AutoShape 22">
            <a:extLst>
              <a:ext uri="{FF2B5EF4-FFF2-40B4-BE49-F238E27FC236}">
                <a16:creationId xmlns:a16="http://schemas.microsoft.com/office/drawing/2014/main" id="{BA444969-DEB0-B672-A3CF-7E30B76369F3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373688" y="4913192"/>
            <a:ext cx="2887097" cy="1358212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sp>
        <p:nvSpPr>
          <p:cNvPr id="15" name="Text Box 23">
            <a:extLst>
              <a:ext uri="{FF2B5EF4-FFF2-40B4-BE49-F238E27FC236}">
                <a16:creationId xmlns:a16="http://schemas.microsoft.com/office/drawing/2014/main" id="{8B894580-7435-47C8-0AC2-0476C2F964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1718" y="6093680"/>
            <a:ext cx="2319338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Pour une demande unique, cochez les cases qui vous intéressent puis </a:t>
            </a:r>
            <a:r>
              <a:rPr kumimoji="0" lang="fr-FR" altLang="fr-FR" sz="1000" b="1" i="0" u="none" strike="noStrike" cap="none" normalizeH="0" baseline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VALIDER</a:t>
            </a:r>
            <a:r>
              <a:rPr kumimoji="0" lang="fr-FR" altLang="fr-FR" sz="1000" b="0" i="0" u="none" strike="noStrike" cap="none" normalizeH="0" baseline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.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322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E7E20D4-476F-308A-B409-C775EBABBD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42" y="186085"/>
            <a:ext cx="4481344" cy="300144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A4EE753-B168-FB59-F28E-1B39975CC8CA}"/>
              </a:ext>
            </a:extLst>
          </p:cNvPr>
          <p:cNvSpPr txBox="1"/>
          <p:nvPr/>
        </p:nvSpPr>
        <p:spPr>
          <a:xfrm>
            <a:off x="5242994" y="989005"/>
            <a:ext cx="1377352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2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fr-FR" sz="1000" b="0" i="0" u="none" strike="noStrike" baseline="0" dirty="0">
                <a:solidFill>
                  <a:srgbClr val="232323"/>
                </a:solidFill>
                <a:latin typeface="Calibri" panose="020F0502020204030204" pitchFamily="34" charset="0"/>
              </a:rPr>
              <a:t>Lorsque vous avez sélectionné et validé les dates, cliquez sur </a:t>
            </a:r>
            <a:r>
              <a:rPr lang="fr-FR" sz="1000" b="1" i="0" u="none" strike="noStrike" baseline="0" dirty="0">
                <a:solidFill>
                  <a:srgbClr val="232323"/>
                </a:solidFill>
                <a:latin typeface="Calibri" panose="020F0502020204030204" pitchFamily="34" charset="0"/>
              </a:rPr>
              <a:t>SUIVANT. </a:t>
            </a:r>
            <a:endParaRPr lang="fr-FR" sz="1000" dirty="0"/>
          </a:p>
        </p:txBody>
      </p:sp>
      <p:cxnSp>
        <p:nvCxnSpPr>
          <p:cNvPr id="1026" name="AutoShape 2">
            <a:extLst>
              <a:ext uri="{FF2B5EF4-FFF2-40B4-BE49-F238E27FC236}">
                <a16:creationId xmlns:a16="http://schemas.microsoft.com/office/drawing/2014/main" id="{AA2E50F0-98D1-1F0B-98B0-1CA1B7BF3615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4528868" y="2127778"/>
            <a:ext cx="1000664" cy="928372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pic>
        <p:nvPicPr>
          <p:cNvPr id="1027" name="Picture 3">
            <a:extLst>
              <a:ext uri="{FF2B5EF4-FFF2-40B4-BE49-F238E27FC236}">
                <a16:creationId xmlns:a16="http://schemas.microsoft.com/office/drawing/2014/main" id="{3F39600F-9E27-9A48-5B49-202F99DD7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2734" y="1634150"/>
            <a:ext cx="3254375" cy="34258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101600" algn="ctr">
                <a:solidFill>
                  <a:srgbClr val="FFFFFF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8" name="Text Box 4">
            <a:extLst>
              <a:ext uri="{FF2B5EF4-FFF2-40B4-BE49-F238E27FC236}">
                <a16:creationId xmlns:a16="http://schemas.microsoft.com/office/drawing/2014/main" id="{A50F3158-7DE3-CF93-89B5-37874EF3AD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080019" y="-136615"/>
            <a:ext cx="2808288" cy="41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86FAFD3F-AA59-3C4F-2745-4E1237DA3D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4498" y="2909312"/>
            <a:ext cx="2808287" cy="41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Vérifiez bien votre demande à l’aide du récapitulatif qui s’affiche avant de 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VALIDER.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030" name="AutoShape 6">
            <a:extLst>
              <a:ext uri="{FF2B5EF4-FFF2-40B4-BE49-F238E27FC236}">
                <a16:creationId xmlns:a16="http://schemas.microsoft.com/office/drawing/2014/main" id="{55D74742-5052-FAF7-2216-6E293530989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006008" y="3249341"/>
            <a:ext cx="4289979" cy="1703645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sp>
        <p:nvSpPr>
          <p:cNvPr id="11" name="Text Box 7">
            <a:extLst>
              <a:ext uri="{FF2B5EF4-FFF2-40B4-BE49-F238E27FC236}">
                <a16:creationId xmlns:a16="http://schemas.microsoft.com/office/drawing/2014/main" id="{99A575F9-5362-C809-21D2-0537FD4CF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4977" y="3952222"/>
            <a:ext cx="2090737" cy="41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Vous visualisez l’estimation de votre facture à régler en ligne. 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 Box 8">
            <a:extLst>
              <a:ext uri="{FF2B5EF4-FFF2-40B4-BE49-F238E27FC236}">
                <a16:creationId xmlns:a16="http://schemas.microsoft.com/office/drawing/2014/main" id="{5F714C80-79AA-A23C-6CC3-F21D8AA324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8873" y="4391026"/>
            <a:ext cx="1727200" cy="49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Vous pouvez revenir en arrière pour modifier en cliquant sur 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Précèdent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033" name="AutoShape 9">
            <a:extLst>
              <a:ext uri="{FF2B5EF4-FFF2-40B4-BE49-F238E27FC236}">
                <a16:creationId xmlns:a16="http://schemas.microsoft.com/office/drawing/2014/main" id="{172735D8-69F0-AEE3-3F57-33E415F49BF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859916" y="4287695"/>
            <a:ext cx="4156016" cy="261457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cxnSp>
        <p:nvCxnSpPr>
          <p:cNvPr id="1034" name="AutoShape 10">
            <a:extLst>
              <a:ext uri="{FF2B5EF4-FFF2-40B4-BE49-F238E27FC236}">
                <a16:creationId xmlns:a16="http://schemas.microsoft.com/office/drawing/2014/main" id="{D88864F4-C2CD-6755-7E9D-DB518F1B021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167887" y="4884626"/>
            <a:ext cx="2570671" cy="104562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870344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CF1B5D5-6AFE-5094-7C18-42103F3D8F7D}"/>
              </a:ext>
            </a:extLst>
          </p:cNvPr>
          <p:cNvSpPr txBox="1"/>
          <p:nvPr/>
        </p:nvSpPr>
        <p:spPr>
          <a:xfrm>
            <a:off x="338587" y="105990"/>
            <a:ext cx="6094562" cy="3320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fr-FR" sz="14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PAIEMENT DE FACTURE EN LIGNE</a:t>
            </a:r>
            <a:endParaRPr lang="fr-FR" sz="14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2051" name="Picture 3">
            <a:extLst>
              <a:ext uri="{FF2B5EF4-FFF2-40B4-BE49-F238E27FC236}">
                <a16:creationId xmlns:a16="http://schemas.microsoft.com/office/drawing/2014/main" id="{1BA7D7C2-42C4-CF53-FC2E-CE10967C8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587" y="828964"/>
            <a:ext cx="1909762" cy="108743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101600" algn="ctr">
                <a:solidFill>
                  <a:srgbClr val="FFFFFF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7" name="Text Box 4">
            <a:extLst>
              <a:ext uri="{FF2B5EF4-FFF2-40B4-BE49-F238E27FC236}">
                <a16:creationId xmlns:a16="http://schemas.microsoft.com/office/drawing/2014/main" id="{39A7CBD6-5E5B-9E4A-9349-E731400F20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6034" y="828964"/>
            <a:ext cx="4233862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Cliquez sur </a:t>
            </a:r>
            <a:r>
              <a:rPr kumimoji="0" lang="fr-FR" altLang="fr-FR" sz="1000" b="1" i="0" u="none" strike="noStrike" cap="none" normalizeH="0" baseline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«factures »  </a:t>
            </a:r>
            <a:r>
              <a:rPr kumimoji="0" lang="fr-FR" altLang="fr-FR" sz="1000" b="0" i="0" u="none" strike="noStrike" cap="none" normalizeH="0" baseline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pour accéder à vos factures et à vos règlements. 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053" name="AutoShape 5">
            <a:extLst>
              <a:ext uri="{FF2B5EF4-FFF2-40B4-BE49-F238E27FC236}">
                <a16:creationId xmlns:a16="http://schemas.microsoft.com/office/drawing/2014/main" id="{A985CD59-B73B-2797-6E38-B85D782B8637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018581" y="1043796"/>
            <a:ext cx="1449238" cy="118254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pic>
        <p:nvPicPr>
          <p:cNvPr id="2054" name="Picture 6">
            <a:extLst>
              <a:ext uri="{FF2B5EF4-FFF2-40B4-BE49-F238E27FC236}">
                <a16:creationId xmlns:a16="http://schemas.microsoft.com/office/drawing/2014/main" id="{2A2F5264-5ACC-D986-2AB5-24FC4D220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8343" y="1369766"/>
            <a:ext cx="2457450" cy="4191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101600" algn="ctr">
                <a:solidFill>
                  <a:srgbClr val="FFFFFF"/>
                </a:solidFill>
                <a:round/>
                <a:headEnd/>
                <a:tailEnd/>
              </a14:hiddenLine>
            </a:ext>
          </a:extLst>
        </p:spPr>
      </p:pic>
      <p:cxnSp>
        <p:nvCxnSpPr>
          <p:cNvPr id="2055" name="AutoShape 7">
            <a:extLst>
              <a:ext uri="{FF2B5EF4-FFF2-40B4-BE49-F238E27FC236}">
                <a16:creationId xmlns:a16="http://schemas.microsoft.com/office/drawing/2014/main" id="{8A0145E5-0408-3149-114C-CBFD60214389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4675696" y="1043796"/>
            <a:ext cx="472117" cy="485775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cxnSp>
        <p:nvCxnSpPr>
          <p:cNvPr id="2056" name="AutoShape 8">
            <a:extLst>
              <a:ext uri="{FF2B5EF4-FFF2-40B4-BE49-F238E27FC236}">
                <a16:creationId xmlns:a16="http://schemas.microsoft.com/office/drawing/2014/main" id="{56B71891-009B-84A5-4997-D8CBCE8AEB32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5917961" y="1102923"/>
            <a:ext cx="178039" cy="426648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pic>
        <p:nvPicPr>
          <p:cNvPr id="2057" name="Picture 9">
            <a:extLst>
              <a:ext uri="{FF2B5EF4-FFF2-40B4-BE49-F238E27FC236}">
                <a16:creationId xmlns:a16="http://schemas.microsoft.com/office/drawing/2014/main" id="{C21B3A32-784E-89D7-4BD0-8E7D7EE07D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53" y="3559422"/>
            <a:ext cx="3789362" cy="192881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101600" algn="ctr">
                <a:solidFill>
                  <a:srgbClr val="FFFFFF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3" name="AutoShape 10">
            <a:extLst>
              <a:ext uri="{FF2B5EF4-FFF2-40B4-BE49-F238E27FC236}">
                <a16:creationId xmlns:a16="http://schemas.microsoft.com/office/drawing/2014/main" id="{20688752-9A45-76EC-3995-7272C33773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5037" y="4100760"/>
            <a:ext cx="772065" cy="266700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" name="Text Box 11">
            <a:extLst>
              <a:ext uri="{FF2B5EF4-FFF2-40B4-BE49-F238E27FC236}">
                <a16:creationId xmlns:a16="http://schemas.microsoft.com/office/drawing/2014/main" id="{FB8C95C9-DD1A-E6CC-F0D4-2E25E1BE2E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332" y="2702338"/>
            <a:ext cx="1568450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Ce chiffre indique le nombre des factures à payer.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060" name="AutoShape 12">
            <a:extLst>
              <a:ext uri="{FF2B5EF4-FFF2-40B4-BE49-F238E27FC236}">
                <a16:creationId xmlns:a16="http://schemas.microsoft.com/office/drawing/2014/main" id="{AA76B45A-727D-8D9E-4C33-A154E53643D3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1544128" y="3114136"/>
            <a:ext cx="69012" cy="698739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sp>
        <p:nvSpPr>
          <p:cNvPr id="18" name="Text Box 13">
            <a:extLst>
              <a:ext uri="{FF2B5EF4-FFF2-40B4-BE49-F238E27FC236}">
                <a16:creationId xmlns:a16="http://schemas.microsoft.com/office/drawing/2014/main" id="{5D4B1D05-D8C9-D063-3472-04A8D5474C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9963" y="2959100"/>
            <a:ext cx="1543050" cy="60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Le symbole situé dans la colonne </a:t>
            </a:r>
            <a:r>
              <a:rPr kumimoji="0" lang="fr-FR" altLang="fr-FR" sz="1000" b="1" i="0" u="none" strike="noStrike" cap="none" normalizeH="0" baseline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«» </a:t>
            </a:r>
            <a:r>
              <a:rPr kumimoji="0" lang="fr-FR" altLang="fr-FR" sz="1000" b="0" i="0" u="none" strike="noStrike" cap="none" normalizeH="0" baseline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informe si la facture est réglée ou non.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062" name="AutoShape 14">
            <a:extLst>
              <a:ext uri="{FF2B5EF4-FFF2-40B4-BE49-F238E27FC236}">
                <a16:creationId xmlns:a16="http://schemas.microsoft.com/office/drawing/2014/main" id="{F55BAD01-A9A8-7EA6-DA87-80311B056C91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597215" y="3505736"/>
            <a:ext cx="756697" cy="1506211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sp>
        <p:nvSpPr>
          <p:cNvPr id="21" name="Text Box 15">
            <a:extLst>
              <a:ext uri="{FF2B5EF4-FFF2-40B4-BE49-F238E27FC236}">
                <a16:creationId xmlns:a16="http://schemas.microsoft.com/office/drawing/2014/main" id="{304572B2-8B44-11AD-07F4-29533791F1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7282" y="3535377"/>
            <a:ext cx="1960563" cy="66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Le symbole </a:t>
            </a:r>
            <a:r>
              <a:rPr kumimoji="0" lang="fr-FR" altLang="fr-FR" sz="1000" b="1" i="0" u="none" strike="noStrike" cap="none" normalizeH="0" baseline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«...» </a:t>
            </a:r>
            <a:r>
              <a:rPr kumimoji="0" lang="fr-FR" altLang="fr-FR" sz="1000" b="0" i="0" u="none" strike="noStrike" cap="none" normalizeH="0" baseline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permet d’accéder au détail de la facture, visualiser et imprimer la facture.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064" name="AutoShape 16">
            <a:extLst>
              <a:ext uri="{FF2B5EF4-FFF2-40B4-BE49-F238E27FC236}">
                <a16:creationId xmlns:a16="http://schemas.microsoft.com/office/drawing/2014/main" id="{99902824-1E36-2B5B-C198-73460CAD2BD4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994030" y="4112161"/>
            <a:ext cx="1466491" cy="956974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sp>
        <p:nvSpPr>
          <p:cNvPr id="24" name="Text Box 17">
            <a:extLst>
              <a:ext uri="{FF2B5EF4-FFF2-40B4-BE49-F238E27FC236}">
                <a16:creationId xmlns:a16="http://schemas.microsoft.com/office/drawing/2014/main" id="{1E471ACD-9815-189E-80F3-15361A4E99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432" y="5846542"/>
            <a:ext cx="16922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Cliquez sur 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«en ligne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» pour procéder au paiement de votre facture.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066" name="AutoShape 18">
            <a:extLst>
              <a:ext uri="{FF2B5EF4-FFF2-40B4-BE49-F238E27FC236}">
                <a16:creationId xmlns:a16="http://schemas.microsoft.com/office/drawing/2014/main" id="{AE647598-DF95-9A88-64DA-ACDED31E94F7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759789" y="4413197"/>
            <a:ext cx="733245" cy="1433345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pic>
        <p:nvPicPr>
          <p:cNvPr id="2067" name="Picture 19">
            <a:extLst>
              <a:ext uri="{FF2B5EF4-FFF2-40B4-BE49-F238E27FC236}">
                <a16:creationId xmlns:a16="http://schemas.microsoft.com/office/drawing/2014/main" id="{B0BA4ED4-75CE-F7A0-DB0C-A0D6EBCD6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7916" y="3474428"/>
            <a:ext cx="2574566" cy="20986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101600" algn="ctr">
                <a:solidFill>
                  <a:srgbClr val="FFFFFF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8" name="Text Box 20">
            <a:extLst>
              <a:ext uri="{FF2B5EF4-FFF2-40B4-BE49-F238E27FC236}">
                <a16:creationId xmlns:a16="http://schemas.microsoft.com/office/drawing/2014/main" id="{82439075-AA79-3CAB-42C3-B1C4CAD12E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9877" y="5378229"/>
            <a:ext cx="1512887" cy="66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Cliquez sur 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«Aperçu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» pour visualiser votre facture.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Text Box 21">
            <a:extLst>
              <a:ext uri="{FF2B5EF4-FFF2-40B4-BE49-F238E27FC236}">
                <a16:creationId xmlns:a16="http://schemas.microsoft.com/office/drawing/2014/main" id="{E65A1761-5C6B-B244-00F3-D0BDA4A9C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04814" y="5906867"/>
            <a:ext cx="169068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Cliquez sur 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«Télécharger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» pour imprimer ou enregistrer la facture.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070" name="AutoShape 22">
            <a:extLst>
              <a:ext uri="{FF2B5EF4-FFF2-40B4-BE49-F238E27FC236}">
                <a16:creationId xmlns:a16="http://schemas.microsoft.com/office/drawing/2014/main" id="{2D22AB8A-1805-9E8A-AA0C-D46FCA24CCA1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7323826" y="5488234"/>
            <a:ext cx="1147314" cy="196574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cxnSp>
        <p:nvCxnSpPr>
          <p:cNvPr id="2071" name="AutoShape 23">
            <a:extLst>
              <a:ext uri="{FF2B5EF4-FFF2-40B4-BE49-F238E27FC236}">
                <a16:creationId xmlns:a16="http://schemas.microsoft.com/office/drawing/2014/main" id="{1713F249-BA07-9B05-31B1-C73092D28341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9480430" y="5499565"/>
            <a:ext cx="1565635" cy="407302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8162043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9BAE9D9D-85DB-AF78-622D-9334A4531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25" y="763588"/>
            <a:ext cx="3732212" cy="109537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101600" algn="ctr">
                <a:solidFill>
                  <a:srgbClr val="FFFFFF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" name="AutoShape 3">
            <a:extLst>
              <a:ext uri="{FF2B5EF4-FFF2-40B4-BE49-F238E27FC236}">
                <a16:creationId xmlns:a16="http://schemas.microsoft.com/office/drawing/2014/main" id="{F64946C7-8021-3922-2105-88D9B39E40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1940" y="1560513"/>
            <a:ext cx="523635" cy="298450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CD9C7E37-0B2D-23E5-30ED-52DCF887BE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2411" y="1032474"/>
            <a:ext cx="12287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Cliquez sur 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«Payer»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 pour payer la facture.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077" name="AutoShape 5">
            <a:extLst>
              <a:ext uri="{FF2B5EF4-FFF2-40B4-BE49-F238E27FC236}">
                <a16:creationId xmlns:a16="http://schemas.microsoft.com/office/drawing/2014/main" id="{B1CEC014-7114-48CC-3167-FEE89D65E2CD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965575" y="1388853"/>
            <a:ext cx="1434561" cy="320885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pic>
        <p:nvPicPr>
          <p:cNvPr id="3078" name="Picture 6">
            <a:extLst>
              <a:ext uri="{FF2B5EF4-FFF2-40B4-BE49-F238E27FC236}">
                <a16:creationId xmlns:a16="http://schemas.microsoft.com/office/drawing/2014/main" id="{D39FC448-3582-A6A3-82BE-9CD092BBB3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971" y="1560514"/>
            <a:ext cx="2533650" cy="28303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101600" algn="ctr">
                <a:solidFill>
                  <a:srgbClr val="FFFFFF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Text Box 7">
            <a:extLst>
              <a:ext uri="{FF2B5EF4-FFF2-40B4-BE49-F238E27FC236}">
                <a16:creationId xmlns:a16="http://schemas.microsoft.com/office/drawing/2014/main" id="{E34B7BF4-8E33-8DED-D051-18F0D93D4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5526" y="2724944"/>
            <a:ext cx="2436813" cy="14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Pour le paiement de votre facture vous êtes redirigés vers le portail   «.gouv.fr» où vous êtes invité à suivre les étapes pour effectuer le paiement en ligne.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080" name="AutoShape 8">
            <a:extLst>
              <a:ext uri="{FF2B5EF4-FFF2-40B4-BE49-F238E27FC236}">
                <a16:creationId xmlns:a16="http://schemas.microsoft.com/office/drawing/2014/main" id="{3BF41E93-0F40-8E11-44FA-58CC34A7B2B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443932" y="3347049"/>
            <a:ext cx="2331513" cy="155276"/>
          </a:xfrm>
          <a:prstGeom prst="straightConnector1">
            <a:avLst/>
          </a:prstGeom>
          <a:noFill/>
          <a:ln w="28575" algn="ctr">
            <a:solidFill>
              <a:srgbClr val="F4433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sp>
        <p:nvSpPr>
          <p:cNvPr id="11" name="Text Box 9">
            <a:extLst>
              <a:ext uri="{FF2B5EF4-FFF2-40B4-BE49-F238E27FC236}">
                <a16:creationId xmlns:a16="http://schemas.microsoft.com/office/drawing/2014/main" id="{D15D7370-8984-39A6-D9A0-4FDAAB4848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5429173"/>
            <a:ext cx="564673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>
                <a:ln>
                  <a:noFill/>
                </a:ln>
                <a:solidFill>
                  <a:srgbClr val="002A42"/>
                </a:solidFill>
                <a:effectLst/>
                <a:latin typeface="Calibri" panose="020F0502020204030204" pitchFamily="34" charset="0"/>
              </a:rPr>
              <a:t>Lorsque votre paiement est validé,  vous recevez un mail de confirmation de votre paiement.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41174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c1aa50b-a534-4091-b19e-2097e41c1d12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C710E51C5B77B4F9538658E7573B427" ma:contentTypeVersion="6" ma:contentTypeDescription="Crée un document." ma:contentTypeScope="" ma:versionID="b167742a407b19aa583423712cc5bb05">
  <xsd:schema xmlns:xsd="http://www.w3.org/2001/XMLSchema" xmlns:xs="http://www.w3.org/2001/XMLSchema" xmlns:p="http://schemas.microsoft.com/office/2006/metadata/properties" xmlns:ns3="2c1aa50b-a534-4091-b19e-2097e41c1d12" xmlns:ns4="4ec79107-2ad8-411b-a618-eda8e7ef4068" targetNamespace="http://schemas.microsoft.com/office/2006/metadata/properties" ma:root="true" ma:fieldsID="9da803ce67009f9f7de13e92341f9c6f" ns3:_="" ns4:_="">
    <xsd:import namespace="2c1aa50b-a534-4091-b19e-2097e41c1d12"/>
    <xsd:import namespace="4ec79107-2ad8-411b-a618-eda8e7ef406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1aa50b-a534-4091-b19e-2097e41c1d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0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c79107-2ad8-411b-a618-eda8e7ef406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951AACC-AF28-46F7-AC69-D10CA679CD43}">
  <ds:schemaRefs>
    <ds:schemaRef ds:uri="http://purl.org/dc/elements/1.1/"/>
    <ds:schemaRef ds:uri="http://www.w3.org/XML/1998/namespace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schemas.microsoft.com/office/infopath/2007/PartnerControls"/>
    <ds:schemaRef ds:uri="2c1aa50b-a534-4091-b19e-2097e41c1d12"/>
    <ds:schemaRef ds:uri="http://schemas.openxmlformats.org/package/2006/metadata/core-properties"/>
    <ds:schemaRef ds:uri="4ec79107-2ad8-411b-a618-eda8e7ef4068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48339F4-FEE3-4702-8239-1E0C7E5598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1aa50b-a534-4091-b19e-2097e41c1d12"/>
    <ds:schemaRef ds:uri="4ec79107-2ad8-411b-a618-eda8e7ef406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D321505-467C-4A09-881B-E9C68DDBF39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978</Words>
  <Application>Microsoft Office PowerPoint</Application>
  <PresentationFormat>Grand écran</PresentationFormat>
  <Paragraphs>92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Symbol</vt:lpstr>
      <vt:lpstr>Thème Office</vt:lpstr>
      <vt:lpstr>GUIDE DE L’UTILISATEUR</vt:lpstr>
      <vt:lpstr>Lien URL : saintcyrsurmer.portail-familles.app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PORTAIL FAMILLES EVOLUE</dc:title>
  <dc:creator>Office 20 Saint Cyr sur Mer</dc:creator>
  <cp:lastModifiedBy>Office 6 Saint Cyr sur Mer</cp:lastModifiedBy>
  <cp:revision>8</cp:revision>
  <dcterms:created xsi:type="dcterms:W3CDTF">2023-04-24T12:44:04Z</dcterms:created>
  <dcterms:modified xsi:type="dcterms:W3CDTF">2023-07-11T15:20:02Z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0x010100BC710E51C5B77B4F9538658E7573B427</vt:lpwstr>
  </property>
</Properties>
</file>